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6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29" r:id="rId3"/>
    <p:sldId id="431" r:id="rId4"/>
    <p:sldId id="278" r:id="rId5"/>
    <p:sldId id="436" r:id="rId6"/>
    <p:sldId id="432" r:id="rId7"/>
    <p:sldId id="435" r:id="rId8"/>
    <p:sldId id="437" r:id="rId9"/>
    <p:sldId id="271" r:id="rId10"/>
    <p:sldId id="389" r:id="rId11"/>
    <p:sldId id="348" r:id="rId12"/>
    <p:sldId id="363" r:id="rId13"/>
    <p:sldId id="272" r:id="rId14"/>
    <p:sldId id="382" r:id="rId15"/>
    <p:sldId id="395" r:id="rId16"/>
    <p:sldId id="439" r:id="rId17"/>
    <p:sldId id="280" r:id="rId18"/>
    <p:sldId id="288" r:id="rId19"/>
    <p:sldId id="393" r:id="rId20"/>
    <p:sldId id="434" r:id="rId21"/>
    <p:sldId id="303" r:id="rId22"/>
    <p:sldId id="387" r:id="rId23"/>
    <p:sldId id="438" r:id="rId24"/>
    <p:sldId id="383" r:id="rId25"/>
    <p:sldId id="390" r:id="rId26"/>
    <p:sldId id="391" r:id="rId27"/>
    <p:sldId id="384" r:id="rId28"/>
  </p:sldIdLst>
  <p:sldSz cx="9144000" cy="6858000" type="screen4x3"/>
  <p:notesSz cx="6935788" cy="9220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759">
          <p15:clr>
            <a:srgbClr val="A4A3A4"/>
          </p15:clr>
        </p15:guide>
        <p15:guide id="3" pos="30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E1F4FF"/>
    <a:srgbClr val="FF1F1F"/>
    <a:srgbClr val="CCECFF"/>
    <a:srgbClr val="FFCCCC"/>
    <a:srgbClr val="CC00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55D5D-1564-C044-84E9-DCB2C432A928}" v="5" dt="2025-09-24T14:34:11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18" autoAdjust="0"/>
    <p:restoredTop sz="93387" autoAdjust="0"/>
  </p:normalViewPr>
  <p:slideViewPr>
    <p:cSldViewPr>
      <p:cViewPr varScale="1">
        <p:scale>
          <a:sx n="181" d="100"/>
          <a:sy n="181" d="100"/>
        </p:scale>
        <p:origin x="4176" y="184"/>
      </p:cViewPr>
      <p:guideLst>
        <p:guide orient="horz" pos="4319"/>
        <p:guide pos="5759"/>
        <p:guide pos="307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J Prebys" userId="2423660181_tp_box_2" providerId="OAuth2" clId="{7A5D5A21-A55B-52FD-95D2-896217ECBE7C}"/>
    <pc:docChg chg="custSel addSld delSld modSld sldOrd">
      <pc:chgData name="Eric J Prebys" userId="2423660181_tp_box_2" providerId="OAuth2" clId="{7A5D5A21-A55B-52FD-95D2-896217ECBE7C}" dt="2025-09-24T14:33:59.622" v="1831" actId="20577"/>
      <pc:docMkLst>
        <pc:docMk/>
      </pc:docMkLst>
      <pc:sldChg chg="modSp add mod modTransition">
        <pc:chgData name="Eric J Prebys" userId="2423660181_tp_box_2" providerId="OAuth2" clId="{7A5D5A21-A55B-52FD-95D2-896217ECBE7C}" dt="2025-09-24T14:25:38.134" v="1132" actId="20577"/>
        <pc:sldMkLst>
          <pc:docMk/>
          <pc:sldMk cId="3934349496" sldId="278"/>
        </pc:sldMkLst>
        <pc:spChg chg="mod">
          <ac:chgData name="Eric J Prebys" userId="2423660181_tp_box_2" providerId="OAuth2" clId="{7A5D5A21-A55B-52FD-95D2-896217ECBE7C}" dt="2025-09-24T14:23:19.497" v="795" actId="20577"/>
          <ac:spMkLst>
            <pc:docMk/>
            <pc:sldMk cId="3934349496" sldId="278"/>
            <ac:spMk id="2" creationId="{7EF20978-629C-0AEC-BA04-36FBADB40BFA}"/>
          </ac:spMkLst>
        </pc:spChg>
        <pc:spChg chg="mod">
          <ac:chgData name="Eric J Prebys" userId="2423660181_tp_box_2" providerId="OAuth2" clId="{7A5D5A21-A55B-52FD-95D2-896217ECBE7C}" dt="2025-09-24T14:25:38.134" v="1132" actId="20577"/>
          <ac:spMkLst>
            <pc:docMk/>
            <pc:sldMk cId="3934349496" sldId="278"/>
            <ac:spMk id="3" creationId="{DFDAA950-FDB0-174A-F6A9-2747582A67E1}"/>
          </ac:spMkLst>
        </pc:spChg>
      </pc:sldChg>
      <pc:sldChg chg="modSp mod">
        <pc:chgData name="Eric J Prebys" userId="2423660181_tp_box_2" providerId="OAuth2" clId="{7A5D5A21-A55B-52FD-95D2-896217ECBE7C}" dt="2025-09-24T14:29:58.664" v="1209" actId="20577"/>
        <pc:sldMkLst>
          <pc:docMk/>
          <pc:sldMk cId="496402495" sldId="382"/>
        </pc:sldMkLst>
        <pc:spChg chg="mod">
          <ac:chgData name="Eric J Prebys" userId="2423660181_tp_box_2" providerId="OAuth2" clId="{7A5D5A21-A55B-52FD-95D2-896217ECBE7C}" dt="2025-09-24T14:29:58.664" v="1209" actId="20577"/>
          <ac:spMkLst>
            <pc:docMk/>
            <pc:sldMk cId="496402495" sldId="382"/>
            <ac:spMk id="3" creationId="{4DBF11C6-ADE0-FF07-081F-4784F07BA6D4}"/>
          </ac:spMkLst>
        </pc:spChg>
      </pc:sldChg>
      <pc:sldChg chg="modSp add mod modTransition">
        <pc:chgData name="Eric J Prebys" userId="2423660181_tp_box_2" providerId="OAuth2" clId="{7A5D5A21-A55B-52FD-95D2-896217ECBE7C}" dt="2025-09-24T14:28:13.911" v="1184" actId="14100"/>
        <pc:sldMkLst>
          <pc:docMk/>
          <pc:sldMk cId="3610462032" sldId="383"/>
        </pc:sldMkLst>
        <pc:spChg chg="mod">
          <ac:chgData name="Eric J Prebys" userId="2423660181_tp_box_2" providerId="OAuth2" clId="{7A5D5A21-A55B-52FD-95D2-896217ECBE7C}" dt="2025-09-24T14:27:59.703" v="1180" actId="20577"/>
          <ac:spMkLst>
            <pc:docMk/>
            <pc:sldMk cId="3610462032" sldId="383"/>
            <ac:spMk id="3" creationId="{C4EE5E2E-8F27-7154-AC6D-FDFA95A9EC73}"/>
          </ac:spMkLst>
        </pc:spChg>
        <pc:picChg chg="mod">
          <ac:chgData name="Eric J Prebys" userId="2423660181_tp_box_2" providerId="OAuth2" clId="{7A5D5A21-A55B-52FD-95D2-896217ECBE7C}" dt="2025-09-24T14:28:02.791" v="1181" actId="1076"/>
          <ac:picMkLst>
            <pc:docMk/>
            <pc:sldMk cId="3610462032" sldId="383"/>
            <ac:picMk id="7" creationId="{0F3D5220-F54A-9078-BEB7-7AD0497E42A2}"/>
          </ac:picMkLst>
        </pc:picChg>
        <pc:picChg chg="mod">
          <ac:chgData name="Eric J Prebys" userId="2423660181_tp_box_2" providerId="OAuth2" clId="{7A5D5A21-A55B-52FD-95D2-896217ECBE7C}" dt="2025-09-24T14:28:04.266" v="1182" actId="1076"/>
          <ac:picMkLst>
            <pc:docMk/>
            <pc:sldMk cId="3610462032" sldId="383"/>
            <ac:picMk id="15" creationId="{7836C682-D058-7C30-6886-6ED6E2156A81}"/>
          </ac:picMkLst>
        </pc:picChg>
        <pc:picChg chg="mod">
          <ac:chgData name="Eric J Prebys" userId="2423660181_tp_box_2" providerId="OAuth2" clId="{7A5D5A21-A55B-52FD-95D2-896217ECBE7C}" dt="2025-09-24T14:28:13.911" v="1184" actId="14100"/>
          <ac:picMkLst>
            <pc:docMk/>
            <pc:sldMk cId="3610462032" sldId="383"/>
            <ac:picMk id="16" creationId="{A2CF38F5-3483-74CC-22C9-C70685629200}"/>
          </ac:picMkLst>
        </pc:picChg>
      </pc:sldChg>
      <pc:sldChg chg="modSp add mod modTransition">
        <pc:chgData name="Eric J Prebys" userId="2423660181_tp_box_2" providerId="OAuth2" clId="{7A5D5A21-A55B-52FD-95D2-896217ECBE7C}" dt="2025-09-24T14:29:09.233" v="1203" actId="1038"/>
        <pc:sldMkLst>
          <pc:docMk/>
          <pc:sldMk cId="2896587377" sldId="384"/>
        </pc:sldMkLst>
        <pc:spChg chg="mod">
          <ac:chgData name="Eric J Prebys" userId="2423660181_tp_box_2" providerId="OAuth2" clId="{7A5D5A21-A55B-52FD-95D2-896217ECBE7C}" dt="2025-09-24T14:29:02.879" v="1191" actId="403"/>
          <ac:spMkLst>
            <pc:docMk/>
            <pc:sldMk cId="2896587377" sldId="384"/>
            <ac:spMk id="3" creationId="{34A0FE85-FBBA-5C68-E250-5134E44A946F}"/>
          </ac:spMkLst>
        </pc:spChg>
        <pc:spChg chg="mod">
          <ac:chgData name="Eric J Prebys" userId="2423660181_tp_box_2" providerId="OAuth2" clId="{7A5D5A21-A55B-52FD-95D2-896217ECBE7C}" dt="2025-09-24T14:29:09.233" v="1203" actId="1038"/>
          <ac:spMkLst>
            <pc:docMk/>
            <pc:sldMk cId="2896587377" sldId="384"/>
            <ac:spMk id="8" creationId="{6D73C7A5-6A0D-FF77-49D0-7B1E033B708D}"/>
          </ac:spMkLst>
        </pc:spChg>
        <pc:spChg chg="mod">
          <ac:chgData name="Eric J Prebys" userId="2423660181_tp_box_2" providerId="OAuth2" clId="{7A5D5A21-A55B-52FD-95D2-896217ECBE7C}" dt="2025-09-24T14:29:09.233" v="1203" actId="1038"/>
          <ac:spMkLst>
            <pc:docMk/>
            <pc:sldMk cId="2896587377" sldId="384"/>
            <ac:spMk id="9" creationId="{EAF538DB-50C5-3B6F-5E93-C1306A074AA5}"/>
          </ac:spMkLst>
        </pc:spChg>
        <pc:spChg chg="mod">
          <ac:chgData name="Eric J Prebys" userId="2423660181_tp_box_2" providerId="OAuth2" clId="{7A5D5A21-A55B-52FD-95D2-896217ECBE7C}" dt="2025-09-24T14:29:09.233" v="1203" actId="1038"/>
          <ac:spMkLst>
            <pc:docMk/>
            <pc:sldMk cId="2896587377" sldId="384"/>
            <ac:spMk id="20" creationId="{1C985B7F-A3FA-6216-8192-B8731F29282B}"/>
          </ac:spMkLst>
        </pc:spChg>
        <pc:picChg chg="mod">
          <ac:chgData name="Eric J Prebys" userId="2423660181_tp_box_2" providerId="OAuth2" clId="{7A5D5A21-A55B-52FD-95D2-896217ECBE7C}" dt="2025-09-24T14:29:09.233" v="1203" actId="1038"/>
          <ac:picMkLst>
            <pc:docMk/>
            <pc:sldMk cId="2896587377" sldId="384"/>
            <ac:picMk id="7" creationId="{83658A37-7309-AF8A-1DE6-5205FD150540}"/>
          </ac:picMkLst>
        </pc:picChg>
        <pc:picChg chg="mod">
          <ac:chgData name="Eric J Prebys" userId="2423660181_tp_box_2" providerId="OAuth2" clId="{7A5D5A21-A55B-52FD-95D2-896217ECBE7C}" dt="2025-09-24T14:29:09.233" v="1203" actId="1038"/>
          <ac:picMkLst>
            <pc:docMk/>
            <pc:sldMk cId="2896587377" sldId="384"/>
            <ac:picMk id="17" creationId="{B2FED2C2-97B4-7F9E-B218-E05E4CB83B53}"/>
          </ac:picMkLst>
        </pc:picChg>
        <pc:cxnChg chg="mod">
          <ac:chgData name="Eric J Prebys" userId="2423660181_tp_box_2" providerId="OAuth2" clId="{7A5D5A21-A55B-52FD-95D2-896217ECBE7C}" dt="2025-09-24T14:29:09.233" v="1203" actId="1038"/>
          <ac:cxnSpMkLst>
            <pc:docMk/>
            <pc:sldMk cId="2896587377" sldId="384"/>
            <ac:cxnSpMk id="11" creationId="{2A6C497E-F468-F0B2-8631-1505B6CA2BC1}"/>
          </ac:cxnSpMkLst>
        </pc:cxnChg>
        <pc:cxnChg chg="mod">
          <ac:chgData name="Eric J Prebys" userId="2423660181_tp_box_2" providerId="OAuth2" clId="{7A5D5A21-A55B-52FD-95D2-896217ECBE7C}" dt="2025-09-24T14:29:09.233" v="1203" actId="1038"/>
          <ac:cxnSpMkLst>
            <pc:docMk/>
            <pc:sldMk cId="2896587377" sldId="384"/>
            <ac:cxnSpMk id="12" creationId="{E94A6F72-203F-C36B-BFE1-11BF894BD921}"/>
          </ac:cxnSpMkLst>
        </pc:cxnChg>
      </pc:sldChg>
      <pc:sldChg chg="modSp add mod modTransition">
        <pc:chgData name="Eric J Prebys" userId="2423660181_tp_box_2" providerId="OAuth2" clId="{7A5D5A21-A55B-52FD-95D2-896217ECBE7C}" dt="2025-09-24T14:28:29.895" v="1186" actId="1076"/>
        <pc:sldMkLst>
          <pc:docMk/>
          <pc:sldMk cId="4097210507" sldId="390"/>
        </pc:sldMkLst>
        <pc:spChg chg="mod">
          <ac:chgData name="Eric J Prebys" userId="2423660181_tp_box_2" providerId="OAuth2" clId="{7A5D5A21-A55B-52FD-95D2-896217ECBE7C}" dt="2025-09-24T14:28:29.895" v="1186" actId="1076"/>
          <ac:spMkLst>
            <pc:docMk/>
            <pc:sldMk cId="4097210507" sldId="390"/>
            <ac:spMk id="7" creationId="{89FAE770-FB50-9B6E-C5E3-93A8928A78FE}"/>
          </ac:spMkLst>
        </pc:spChg>
      </pc:sldChg>
      <pc:sldChg chg="modSp add modTransition">
        <pc:chgData name="Eric J Prebys" userId="2423660181_tp_box_2" providerId="OAuth2" clId="{7A5D5A21-A55B-52FD-95D2-896217ECBE7C}" dt="2025-09-24T14:28:35.184" v="1187" actId="1076"/>
        <pc:sldMkLst>
          <pc:docMk/>
          <pc:sldMk cId="871398837" sldId="391"/>
        </pc:sldMkLst>
        <pc:picChg chg="mod">
          <ac:chgData name="Eric J Prebys" userId="2423660181_tp_box_2" providerId="OAuth2" clId="{7A5D5A21-A55B-52FD-95D2-896217ECBE7C}" dt="2025-09-24T14:28:35.184" v="1187" actId="1076"/>
          <ac:picMkLst>
            <pc:docMk/>
            <pc:sldMk cId="871398837" sldId="391"/>
            <ac:picMk id="7" creationId="{85A2188A-FBC8-C61A-00F7-C81DD782BD7C}"/>
          </ac:picMkLst>
        </pc:picChg>
      </pc:sldChg>
      <pc:sldChg chg="ord">
        <pc:chgData name="Eric J Prebys" userId="2423660181_tp_box_2" providerId="OAuth2" clId="{7A5D5A21-A55B-52FD-95D2-896217ECBE7C}" dt="2025-09-19T21:28:23.272" v="733" actId="20578"/>
        <pc:sldMkLst>
          <pc:docMk/>
          <pc:sldMk cId="2332231103" sldId="429"/>
        </pc:sldMkLst>
      </pc:sldChg>
      <pc:sldChg chg="ord">
        <pc:chgData name="Eric J Prebys" userId="2423660181_tp_box_2" providerId="OAuth2" clId="{7A5D5A21-A55B-52FD-95D2-896217ECBE7C}" dt="2025-09-19T21:28:23.272" v="733" actId="20578"/>
        <pc:sldMkLst>
          <pc:docMk/>
          <pc:sldMk cId="2765049686" sldId="431"/>
        </pc:sldMkLst>
      </pc:sldChg>
      <pc:sldChg chg="modSp new mod">
        <pc:chgData name="Eric J Prebys" userId="2423660181_tp_box_2" providerId="OAuth2" clId="{7A5D5A21-A55B-52FD-95D2-896217ECBE7C}" dt="2025-09-19T21:28:09.537" v="732" actId="404"/>
        <pc:sldMkLst>
          <pc:docMk/>
          <pc:sldMk cId="23215326" sldId="435"/>
        </pc:sldMkLst>
      </pc:sldChg>
      <pc:sldChg chg="addSp delSp modSp new mod modClrScheme chgLayout">
        <pc:chgData name="Eric J Prebys" userId="2423660181_tp_box_2" providerId="OAuth2" clId="{7A5D5A21-A55B-52FD-95D2-896217ECBE7C}" dt="2025-09-24T14:26:19.316" v="1149" actId="20577"/>
        <pc:sldMkLst>
          <pc:docMk/>
          <pc:sldMk cId="2412581767" sldId="438"/>
        </pc:sldMkLst>
        <pc:spChg chg="del 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2" creationId="{07D65788-FBFC-6B9D-495A-C501B008A0C8}"/>
          </ac:spMkLst>
        </pc:spChg>
        <pc:spChg chg="del 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3" creationId="{7DDC1150-3B02-A592-E6A9-C16B95EA6FB5}"/>
          </ac:spMkLst>
        </pc:spChg>
        <pc:spChg chg="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4" creationId="{96D42340-6965-7F94-33A5-FD9903BC6499}"/>
          </ac:spMkLst>
        </pc:spChg>
        <pc:spChg chg="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5" creationId="{62B45591-00A8-7338-FB78-DB5E179A56AD}"/>
          </ac:spMkLst>
        </pc:spChg>
        <pc:spChg chg="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6" creationId="{1FDC2902-8F9A-EA9C-A449-4035B222A81A}"/>
          </ac:spMkLst>
        </pc:spChg>
        <pc:spChg chg="add mod ord">
          <ac:chgData name="Eric J Prebys" userId="2423660181_tp_box_2" providerId="OAuth2" clId="{7A5D5A21-A55B-52FD-95D2-896217ECBE7C}" dt="2025-09-24T14:26:19.316" v="1149" actId="20577"/>
          <ac:spMkLst>
            <pc:docMk/>
            <pc:sldMk cId="2412581767" sldId="438"/>
            <ac:spMk id="7" creationId="{A62ADDDB-BFB9-1193-6101-934ED464DB6C}"/>
          </ac:spMkLst>
        </pc:spChg>
        <pc:spChg chg="add mod ord">
          <ac:chgData name="Eric J Prebys" userId="2423660181_tp_box_2" providerId="OAuth2" clId="{7A5D5A21-A55B-52FD-95D2-896217ECBE7C}" dt="2025-09-24T14:26:12.363" v="1134" actId="700"/>
          <ac:spMkLst>
            <pc:docMk/>
            <pc:sldMk cId="2412581767" sldId="438"/>
            <ac:spMk id="8" creationId="{9EB74CF3-9867-66CA-215C-FE0F7B776EFE}"/>
          </ac:spMkLst>
        </pc:spChg>
      </pc:sldChg>
      <pc:sldChg chg="addSp modSp new del mod modClrScheme chgLayout">
        <pc:chgData name="Eric J Prebys" userId="2423660181_tp_box_2" providerId="OAuth2" clId="{7A5D5A21-A55B-52FD-95D2-896217ECBE7C}" dt="2025-09-24T14:23:01.305" v="766" actId="2696"/>
        <pc:sldMkLst>
          <pc:docMk/>
          <pc:sldMk cId="2979484245" sldId="438"/>
        </pc:sldMkLst>
        <pc:spChg chg="mod ord">
          <ac:chgData name="Eric J Prebys" userId="2423660181_tp_box_2" providerId="OAuth2" clId="{7A5D5A21-A55B-52FD-95D2-896217ECBE7C}" dt="2025-09-24T14:21:54.874" v="735" actId="700"/>
          <ac:spMkLst>
            <pc:docMk/>
            <pc:sldMk cId="2979484245" sldId="438"/>
            <ac:spMk id="2" creationId="{3DF0013F-AE40-33FD-9D61-DAC1910B4291}"/>
          </ac:spMkLst>
        </pc:spChg>
        <pc:spChg chg="mod ord">
          <ac:chgData name="Eric J Prebys" userId="2423660181_tp_box_2" providerId="OAuth2" clId="{7A5D5A21-A55B-52FD-95D2-896217ECBE7C}" dt="2025-09-24T14:21:54.874" v="735" actId="700"/>
          <ac:spMkLst>
            <pc:docMk/>
            <pc:sldMk cId="2979484245" sldId="438"/>
            <ac:spMk id="3" creationId="{E1C9EA71-B03D-518E-1650-B8F4BD8F525D}"/>
          </ac:spMkLst>
        </pc:spChg>
        <pc:spChg chg="mod ord">
          <ac:chgData name="Eric J Prebys" userId="2423660181_tp_box_2" providerId="OAuth2" clId="{7A5D5A21-A55B-52FD-95D2-896217ECBE7C}" dt="2025-09-24T14:21:54.874" v="735" actId="700"/>
          <ac:spMkLst>
            <pc:docMk/>
            <pc:sldMk cId="2979484245" sldId="438"/>
            <ac:spMk id="4" creationId="{DAF7EFF1-E86E-5717-5B8D-6ED0B858998C}"/>
          </ac:spMkLst>
        </pc:spChg>
        <pc:spChg chg="add mod ord">
          <ac:chgData name="Eric J Prebys" userId="2423660181_tp_box_2" providerId="OAuth2" clId="{7A5D5A21-A55B-52FD-95D2-896217ECBE7C}" dt="2025-09-24T14:22:01.901" v="764" actId="20577"/>
          <ac:spMkLst>
            <pc:docMk/>
            <pc:sldMk cId="2979484245" sldId="438"/>
            <ac:spMk id="5" creationId="{B35041F0-6733-4B28-E314-9644D5905AA6}"/>
          </ac:spMkLst>
        </pc:spChg>
        <pc:spChg chg="add mod ord">
          <ac:chgData name="Eric J Prebys" userId="2423660181_tp_box_2" providerId="OAuth2" clId="{7A5D5A21-A55B-52FD-95D2-896217ECBE7C}" dt="2025-09-24T14:21:54.874" v="735" actId="700"/>
          <ac:spMkLst>
            <pc:docMk/>
            <pc:sldMk cId="2979484245" sldId="438"/>
            <ac:spMk id="6" creationId="{AE2C2407-D9C0-189F-8726-D87CAB45A8FB}"/>
          </ac:spMkLst>
        </pc:spChg>
      </pc:sldChg>
      <pc:sldChg chg="modSp new mod">
        <pc:chgData name="Eric J Prebys" userId="2423660181_tp_box_2" providerId="OAuth2" clId="{7A5D5A21-A55B-52FD-95D2-896217ECBE7C}" dt="2025-09-24T14:33:59.622" v="1831" actId="20577"/>
        <pc:sldMkLst>
          <pc:docMk/>
          <pc:sldMk cId="561688455" sldId="439"/>
        </pc:sldMkLst>
        <pc:spChg chg="mod">
          <ac:chgData name="Eric J Prebys" userId="2423660181_tp_box_2" providerId="OAuth2" clId="{7A5D5A21-A55B-52FD-95D2-896217ECBE7C}" dt="2025-09-24T14:33:59.622" v="1831" actId="20577"/>
          <ac:spMkLst>
            <pc:docMk/>
            <pc:sldMk cId="561688455" sldId="439"/>
            <ac:spMk id="2" creationId="{CB6F9C39-B374-2DB7-547F-C358F2201E94}"/>
          </ac:spMkLst>
        </pc:spChg>
        <pc:spChg chg="mod">
          <ac:chgData name="Eric J Prebys" userId="2423660181_tp_box_2" providerId="OAuth2" clId="{7A5D5A21-A55B-52FD-95D2-896217ECBE7C}" dt="2025-09-24T14:30:58.723" v="1238" actId="20577"/>
          <ac:spMkLst>
            <pc:docMk/>
            <pc:sldMk cId="561688455" sldId="439"/>
            <ac:spMk id="3" creationId="{0673E041-F385-8197-B1C9-6E9EAA34D63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fld id="{5BD52E21-EA46-4ACE-8358-D80ECA52F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503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3638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pPr>
              <a:defRPr/>
            </a:pPr>
            <a:fld id="{9CF901A5-7D35-4E7B-AFDB-26D2413384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13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F901A5-7D35-4E7B-AFDB-26D24133843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16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5109670" y="2699305"/>
            <a:ext cx="3603625" cy="76200"/>
            <a:chOff x="1463675" y="3525838"/>
            <a:chExt cx="6216650" cy="46037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463675" y="3549650"/>
              <a:ext cx="2971800" cy="1588"/>
            </a:xfrm>
            <a:prstGeom prst="line">
              <a:avLst/>
            </a:prstGeom>
            <a:ln w="9525" cap="flat" cmpd="sng" algn="ctr">
              <a:solidFill>
                <a:schemeClr val="bg2">
                  <a:tint val="20000"/>
                </a:schemeClr>
              </a:solidFill>
              <a:prstDash val="solid"/>
            </a:ln>
            <a:effectLst>
              <a:outerShdw blurRad="31750" dir="2700000" algn="tl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708525" y="3549650"/>
              <a:ext cx="2971800" cy="1588"/>
            </a:xfrm>
            <a:prstGeom prst="line">
              <a:avLst/>
            </a:prstGeom>
            <a:ln w="9525" cap="flat" cmpd="sng" algn="ctr">
              <a:solidFill>
                <a:schemeClr val="bg2">
                  <a:tint val="20000"/>
                </a:schemeClr>
              </a:solidFill>
              <a:prstDash val="solid"/>
            </a:ln>
            <a:effectLst>
              <a:outerShdw blurRad="31750" dir="2700000" algn="tl" rotWithShape="0">
                <a:srgbClr val="000000">
                  <a:alpha val="55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40250" y="3525838"/>
              <a:ext cx="46038" cy="46037"/>
            </a:xfrm>
            <a:prstGeom prst="ellipse">
              <a:avLst/>
            </a:prstGeom>
            <a:effectLst>
              <a:outerShdw blurRad="31750" dir="2700000" algn="tl" rotWithShape="0">
                <a:srgbClr val="000000">
                  <a:alpha val="55000"/>
                </a:srgbClr>
              </a:outerShdw>
            </a:effectLst>
          </p:spPr>
          <p:style>
            <a:lnRef idx="2">
              <a:schemeClr val="accent2"/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071265" y="2852925"/>
            <a:ext cx="3657600" cy="1143000"/>
          </a:xfrm>
        </p:spPr>
        <p:txBody>
          <a:bodyPr>
            <a:noAutofit/>
          </a:bodyPr>
          <a:lstStyle>
            <a:lvl1pPr marL="0" indent="0" algn="l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5071265" y="202980"/>
            <a:ext cx="3657600" cy="2462432"/>
          </a:xfrm>
          <a:ln w="6350" cap="rnd">
            <a:noFill/>
          </a:ln>
        </p:spPr>
        <p:txBody>
          <a:bodyPr/>
          <a:lstStyle>
            <a:lvl1pPr algn="l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533B3-5490-44CD-B89C-CA80B2500E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477BA-C0FE-43DC-BA2C-B1D1819D04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8BF5F-4909-41A9-A8E1-E28425F1B7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842682"/>
            <a:ext cx="8229600" cy="5253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A356B-319B-4464-B0C8-0B3395D72F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85800" y="4916488"/>
            <a:ext cx="7924800" cy="4762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/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E645E1-90A1-4912-B12B-9A52EB980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860612"/>
            <a:ext cx="4059936" cy="523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887506"/>
            <a:ext cx="4059936" cy="5208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0EE1C-4331-404C-896E-BA47E84C35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563563" y="2179638"/>
            <a:ext cx="3748087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754563" y="2179638"/>
            <a:ext cx="3749675" cy="1587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CD792-0866-4F2B-B91B-7BB1DB7C10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57312-FF8A-46D4-96EA-80FA0C733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CAE5BE-A1A9-43C8-BF7A-9F476107F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0AA36-DA90-407E-834C-EA05104A2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3ED25-4A2B-4DEB-A4DF-443842546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57200" y="869950"/>
            <a:ext cx="822960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950"/>
            <a:ext cx="25908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950"/>
            <a:ext cx="35814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ACACD27-BFAE-41B6-A036-A10C34E5D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7063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21" r:id="rId1"/>
    <p:sldLayoutId id="2147484113" r:id="rId2"/>
    <p:sldLayoutId id="2147484122" r:id="rId3"/>
    <p:sldLayoutId id="2147484114" r:id="rId4"/>
    <p:sldLayoutId id="2147484123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ransition spd="med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0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pitchFamily="18" charset="2"/>
        <a:buChar char="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4888" indent="-228600" algn="l" rtl="0" eaLnBrk="0" fontAlgn="base" hangingPunct="0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2860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pitchFamily="18" charset="2"/>
        <a:buChar char="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163" indent="-228600" algn="l" rtl="0" eaLnBrk="0" fontAlgn="base" hangingPunct="0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163260-2FA0-9DD9-6C61-36251DEB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Science: The Good, the Bad, and the Ugly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AC5F9D3-24E2-1587-91FF-F73EBBDD6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Eric Prebys</a:t>
            </a:r>
          </a:p>
          <a:p>
            <a:r>
              <a:rPr lang="en-US" dirty="0"/>
              <a:t>Professor, Dept. of Physics and Astronomy</a:t>
            </a:r>
          </a:p>
          <a:p>
            <a:r>
              <a:rPr lang="en-US" dirty="0"/>
              <a:t>Director, Crocker Nuclear Laboratory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22EB3-EC65-1B5B-75F2-641215F0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7E262-2D58-57F5-7D5D-BB205067D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64DE8-0F6B-F46E-6D74-24EE8F99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F533B3-5490-44CD-B89C-CA80B2500EC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026" name="Picture 2" descr="THE GOOD, THE BAD, AND THE UGLY: Sergio Leone's Definitive Western Epic -  YouTube">
            <a:extLst>
              <a:ext uri="{FF2B5EF4-FFF2-40B4-BE49-F238E27FC236}">
                <a16:creationId xmlns:a16="http://schemas.microsoft.com/office/drawing/2014/main" id="{E0262B09-B762-9D31-4416-6C2FEAA35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47" y="305817"/>
            <a:ext cx="5415105" cy="304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19708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ACBF-145C-EEE2-3AF0-586DD091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Scientific Discovery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4FE9-5545-9D7D-0E73-F40EFCBCF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Broadly speaking, science advances in two ways:</a:t>
            </a:r>
          </a:p>
          <a:p>
            <a:pPr lvl="1"/>
            <a:r>
              <a:rPr lang="en-US" sz="1800" dirty="0"/>
              <a:t>Experiment driven:</a:t>
            </a:r>
          </a:p>
          <a:p>
            <a:pPr lvl="2"/>
            <a:r>
              <a:rPr lang="en-US" sz="1600" dirty="0"/>
              <a:t>A completely unexpected and surprising observation is made.</a:t>
            </a:r>
          </a:p>
          <a:p>
            <a:pPr lvl="2"/>
            <a:r>
              <a:rPr lang="en-US" sz="1600" dirty="0"/>
              <a:t>A new theory or theoretical modification must be proposed to explain it</a:t>
            </a:r>
          </a:p>
          <a:p>
            <a:pPr lvl="2"/>
            <a:r>
              <a:rPr lang="en-US" sz="1600" dirty="0"/>
              <a:t>Examples:</a:t>
            </a:r>
          </a:p>
          <a:p>
            <a:pPr lvl="3"/>
            <a:r>
              <a:rPr lang="en-US" sz="1600" dirty="0"/>
              <a:t>Superconductivity</a:t>
            </a:r>
          </a:p>
          <a:p>
            <a:pPr lvl="3"/>
            <a:r>
              <a:rPr lang="en-US" sz="1600" dirty="0"/>
              <a:t>Parity and charge-parity violation</a:t>
            </a:r>
          </a:p>
          <a:p>
            <a:pPr lvl="3"/>
            <a:r>
              <a:rPr lang="en-US" sz="1600" dirty="0"/>
              <a:t>Mossbauer Effect</a:t>
            </a:r>
          </a:p>
          <a:p>
            <a:pPr lvl="2"/>
            <a:r>
              <a:rPr lang="en-US" sz="1600" dirty="0"/>
              <a:t>The new theory then becomes the input for…</a:t>
            </a:r>
          </a:p>
          <a:p>
            <a:pPr lvl="1"/>
            <a:r>
              <a:rPr lang="en-US" sz="1800" dirty="0"/>
              <a:t>Theory driven: </a:t>
            </a:r>
          </a:p>
          <a:p>
            <a:pPr lvl="2"/>
            <a:r>
              <a:rPr lang="en-US" sz="1600" dirty="0"/>
              <a:t>A theory is proposed that is consistent with current empirical observations</a:t>
            </a:r>
          </a:p>
          <a:p>
            <a:pPr lvl="2"/>
            <a:r>
              <a:rPr lang="en-US" sz="1600" dirty="0"/>
              <a:t>Additional experiments are carried out to either confirm or refute the additional predictions of the the theory.  </a:t>
            </a:r>
          </a:p>
          <a:p>
            <a:pPr lvl="2"/>
            <a:r>
              <a:rPr lang="en-US" sz="1600" dirty="0"/>
              <a:t>Examples:</a:t>
            </a:r>
          </a:p>
          <a:p>
            <a:pPr lvl="3"/>
            <a:r>
              <a:rPr lang="en-US" sz="1800" dirty="0"/>
              <a:t>Failed</a:t>
            </a:r>
          </a:p>
          <a:p>
            <a:pPr lvl="4"/>
            <a:r>
              <a:rPr lang="en-US" dirty="0"/>
              <a:t>Ether wind (Michelson-Morley Experiment)</a:t>
            </a:r>
          </a:p>
          <a:p>
            <a:pPr lvl="4"/>
            <a:r>
              <a:rPr lang="en-US" dirty="0"/>
              <a:t>Cold fusion (MUCH more about this in a few lectures)</a:t>
            </a:r>
          </a:p>
          <a:p>
            <a:pPr lvl="3"/>
            <a:r>
              <a:rPr lang="en-US" sz="1800" dirty="0"/>
              <a:t>Successful:</a:t>
            </a:r>
          </a:p>
          <a:p>
            <a:pPr lvl="4"/>
            <a:r>
              <a:rPr lang="en-US" dirty="0"/>
              <a:t>Discovery of Neptune</a:t>
            </a:r>
          </a:p>
          <a:p>
            <a:pPr lvl="4"/>
            <a:r>
              <a:rPr lang="en-US" dirty="0"/>
              <a:t>Antimatter</a:t>
            </a:r>
          </a:p>
          <a:p>
            <a:pPr lvl="4"/>
            <a:r>
              <a:rPr lang="en-US" dirty="0"/>
              <a:t>Several quarks</a:t>
            </a:r>
          </a:p>
          <a:p>
            <a:pPr lvl="4"/>
            <a:r>
              <a:rPr lang="en-US" dirty="0"/>
              <a:t>W, Z, and Higgs particles</a:t>
            </a:r>
            <a:endParaRPr lang="en-US" sz="1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E9864-CB65-4E59-7A0C-92AF5AF6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3A6C-F5A0-FE7B-4A43-ACEBEB3D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880F1-53D5-925D-7501-1B3E1FA9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2525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Science: Myth vs. Reality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9100" y="762000"/>
            <a:ext cx="4059238" cy="5257800"/>
          </a:xfrm>
        </p:spPr>
        <p:txBody>
          <a:bodyPr/>
          <a:lstStyle/>
          <a:p>
            <a:r>
              <a:rPr lang="en-US" sz="2800">
                <a:latin typeface="Constantia" charset="0"/>
              </a:rPr>
              <a:t>Myth</a:t>
            </a: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pPr>
              <a:buFont typeface="Wingdings 2" charset="0"/>
              <a:buNone/>
            </a:pPr>
            <a:endParaRPr lang="en-US">
              <a:latin typeface="Constantia" charset="0"/>
            </a:endParaRPr>
          </a:p>
          <a:p>
            <a:pPr lvl="1"/>
            <a:endParaRPr lang="en-US">
              <a:latin typeface="Constantia" charset="0"/>
            </a:endParaRPr>
          </a:p>
          <a:p>
            <a:pPr lvl="1"/>
            <a:r>
              <a:rPr lang="en-US" sz="2000">
                <a:latin typeface="Constantia" charset="0"/>
              </a:rPr>
              <a:t>Independent</a:t>
            </a:r>
          </a:p>
          <a:p>
            <a:pPr lvl="1"/>
            <a:r>
              <a:rPr lang="en-US" sz="2000">
                <a:latin typeface="Constantia" charset="0"/>
              </a:rPr>
              <a:t>Maverick</a:t>
            </a:r>
          </a:p>
          <a:p>
            <a:pPr lvl="1"/>
            <a:r>
              <a:rPr lang="en-US" sz="2000">
                <a:latin typeface="Constantia" charset="0"/>
              </a:rPr>
              <a:t>Makes  lots of important discoveries in career</a:t>
            </a:r>
          </a:p>
          <a:p>
            <a:pPr lvl="1"/>
            <a:r>
              <a:rPr lang="en-US" sz="2000">
                <a:latin typeface="Constantia" charset="0"/>
              </a:rPr>
              <a:t>Results come quickly</a:t>
            </a:r>
            <a:endParaRPr lang="en-US">
              <a:latin typeface="Constantia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86300" y="762000"/>
            <a:ext cx="3924300" cy="5257800"/>
          </a:xfrm>
        </p:spPr>
        <p:txBody>
          <a:bodyPr/>
          <a:lstStyle/>
          <a:p>
            <a:r>
              <a:rPr lang="en-US" sz="2800">
                <a:latin typeface="Constantia" charset="0"/>
              </a:rPr>
              <a:t>Reality</a:t>
            </a: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 sz="2000">
              <a:latin typeface="Constantia" charset="0"/>
            </a:endParaRPr>
          </a:p>
          <a:p>
            <a:pPr lvl="1"/>
            <a:r>
              <a:rPr lang="en-US" sz="2000">
                <a:latin typeface="Constantia" charset="0"/>
              </a:rPr>
              <a:t>Systematic and meticulous</a:t>
            </a:r>
          </a:p>
          <a:p>
            <a:pPr lvl="1"/>
            <a:r>
              <a:rPr lang="en-US" sz="2000">
                <a:latin typeface="Constantia" charset="0"/>
              </a:rPr>
              <a:t>Often work in large groups</a:t>
            </a:r>
          </a:p>
          <a:p>
            <a:pPr lvl="1"/>
            <a:r>
              <a:rPr lang="en-US" sz="2000">
                <a:latin typeface="Constantia" charset="0"/>
              </a:rPr>
              <a:t>Results take time!!</a:t>
            </a:r>
          </a:p>
          <a:p>
            <a:pPr lvl="1"/>
            <a:r>
              <a:rPr lang="en-US" sz="2000">
                <a:latin typeface="Constantia" charset="0"/>
              </a:rPr>
              <a:t>One significant discover y = Nobel Prize!</a:t>
            </a: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8" b="25537"/>
          <a:stretch>
            <a:fillRect/>
          </a:stretch>
        </p:blipFill>
        <p:spPr bwMode="auto">
          <a:xfrm>
            <a:off x="1028700" y="1219200"/>
            <a:ext cx="2705100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295400"/>
            <a:ext cx="3424238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342900" y="762000"/>
            <a:ext cx="3962400" cy="51816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19100" y="5905500"/>
            <a:ext cx="339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00"/>
                </a:solidFill>
              </a:rPr>
              <a:t>Society loves this…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95800" y="685800"/>
            <a:ext cx="4229100" cy="52578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648200" y="5905500"/>
            <a:ext cx="3733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00"/>
                </a:solidFill>
              </a:rPr>
              <a:t>… but benefits from this</a:t>
            </a:r>
          </a:p>
        </p:txBody>
      </p:sp>
      <p:sp>
        <p:nvSpPr>
          <p:cNvPr id="20491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FRS003-009, Fall 2025</a:t>
            </a:r>
          </a:p>
        </p:txBody>
      </p:sp>
      <p:sp>
        <p:nvSpPr>
          <p:cNvPr id="20492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7499D48-DA6D-7C4C-8422-7EB3A0EA6F69}" type="slidenum">
              <a:rPr lang="en-US">
                <a:solidFill>
                  <a:schemeClr val="tx2"/>
                </a:solidFill>
              </a:rPr>
              <a:pPr eaLnBrk="1" hangingPunct="1"/>
              <a:t>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0493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Introduction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6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12" grpId="0" animBg="1"/>
      <p:bldP spid="13" grpId="0"/>
      <p:bldP spid="14" grpId="0" animBg="1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8"/>
          <p:cNvSpPr>
            <a:spLocks noGrp="1"/>
          </p:cNvSpPr>
          <p:nvPr>
            <p:ph idx="1"/>
          </p:nvPr>
        </p:nvSpPr>
        <p:spPr>
          <a:xfrm>
            <a:off x="416312" y="854075"/>
            <a:ext cx="8377755" cy="5253038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It's very important to make a distinction between “science” and “technology</a:t>
            </a:r>
            <a:r>
              <a:rPr lang="ja-JP" altLang="en-US">
                <a:latin typeface="Constantia" charset="0"/>
              </a:rPr>
              <a:t>”</a:t>
            </a:r>
            <a:endParaRPr lang="en-US" dirty="0">
              <a:latin typeface="Constantia" charset="0"/>
            </a:endParaRPr>
          </a:p>
          <a:p>
            <a:pPr lvl="1"/>
            <a:r>
              <a:rPr lang="en-US" dirty="0">
                <a:latin typeface="Constantia" charset="0"/>
              </a:rPr>
              <a:t>”Science” is how we learn the fundamental rules of nature</a:t>
            </a:r>
          </a:p>
          <a:p>
            <a:pPr lvl="1"/>
            <a:r>
              <a:rPr lang="en-US" dirty="0">
                <a:latin typeface="Constantia" charset="0"/>
              </a:rPr>
              <a:t>“Technology” is the application of these rules.</a:t>
            </a:r>
          </a:p>
          <a:p>
            <a:r>
              <a:rPr lang="en-US" dirty="0">
                <a:latin typeface="Constantia" charset="0"/>
              </a:rPr>
              <a:t>Science and technology are closely intertwined, but they are still distinct.</a:t>
            </a:r>
          </a:p>
          <a:p>
            <a:pPr lvl="1"/>
            <a:r>
              <a:rPr lang="en-US" dirty="0">
                <a:latin typeface="Constantia" charset="0"/>
              </a:rPr>
              <a:t>New science enables new technology</a:t>
            </a:r>
          </a:p>
          <a:p>
            <a:pPr lvl="1"/>
            <a:r>
              <a:rPr lang="en-US" dirty="0">
                <a:latin typeface="Constantia" charset="0"/>
              </a:rPr>
              <a:t>New technology gives us the tools to push the boundaries of science.</a:t>
            </a:r>
          </a:p>
          <a:p>
            <a:r>
              <a:rPr lang="en-US" dirty="0">
                <a:latin typeface="Constantia" charset="0"/>
              </a:rPr>
              <a:t>Although we live in a time of amazing technological advances, fundamental scientific advances are still few and far between.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Science v</a:t>
            </a:r>
            <a:r>
              <a:rPr lang="en-US" dirty="0"/>
              <a:t>s. Technology</a:t>
            </a:r>
            <a:endParaRPr dirty="0">
              <a:ea typeface="+mj-ea"/>
            </a:endParaRPr>
          </a:p>
        </p:txBody>
      </p:sp>
      <p:sp>
        <p:nvSpPr>
          <p:cNvPr id="2150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FRS003-009, Fall 2025</a:t>
            </a:r>
          </a:p>
        </p:txBody>
      </p:sp>
      <p:sp>
        <p:nvSpPr>
          <p:cNvPr id="21509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8DC11B-D369-564B-9B9B-C1A42ED0F047}" type="slidenum">
              <a:rPr lang="en-US">
                <a:solidFill>
                  <a:schemeClr val="tx2"/>
                </a:solidFill>
              </a:rPr>
              <a:pPr eaLnBrk="1" hangingPunct="1"/>
              <a:t>12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1510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Introduction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E4C-23AB-3F85-2909-199CA380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Incorrect Results in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8345A-117D-3337-C877-400DA9439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There have been cases of intentional fraud in science</a:t>
            </a:r>
          </a:p>
          <a:p>
            <a:pPr lvl="1"/>
            <a:r>
              <a:rPr lang="en-US" sz="1800" dirty="0"/>
              <a:t>Piltdown Man</a:t>
            </a:r>
          </a:p>
          <a:p>
            <a:pPr lvl="1"/>
            <a:r>
              <a:rPr lang="en-US" sz="1800" dirty="0"/>
              <a:t>Andrew Wakefield linking vaccines to autism (we’re still suffering from this)</a:t>
            </a:r>
          </a:p>
          <a:p>
            <a:pPr lvl="1"/>
            <a:r>
              <a:rPr lang="en-US" sz="1800" dirty="0"/>
              <a:t>Jaques </a:t>
            </a:r>
            <a:r>
              <a:rPr lang="en-US" sz="1800" dirty="0" err="1"/>
              <a:t>Benveniste’s</a:t>
            </a:r>
            <a:r>
              <a:rPr lang="en-US" sz="1800" dirty="0"/>
              <a:t> seeming confirmation of homeopathy (“water with memory”) was probably fraud by an overzealous lab tech.</a:t>
            </a:r>
          </a:p>
          <a:p>
            <a:pPr marL="274320" lvl="1" indent="0">
              <a:buNone/>
            </a:pPr>
            <a:r>
              <a:rPr lang="en-US" dirty="0"/>
              <a:t>but these are fairly rare (and usually involve things that are potentially profitable!)</a:t>
            </a:r>
          </a:p>
          <a:p>
            <a:r>
              <a:rPr lang="en-US" sz="2000" dirty="0"/>
              <a:t>On the other hand, there have been many cases of inaccurate results in science, based on some combination of sloppy analysis, experimental bias, wishful thinking, and occasionally willful self-deception.</a:t>
            </a:r>
          </a:p>
          <a:p>
            <a:pPr lvl="1"/>
            <a:r>
              <a:rPr lang="en-US" sz="1800" dirty="0"/>
              <a:t>or at least that’s how it starts (e.g. Cold Fusion)</a:t>
            </a:r>
          </a:p>
          <a:p>
            <a:r>
              <a:rPr lang="en-US" sz="2000" dirty="0"/>
              <a:t>Procedural remedies to mitigate these problems were fairly long in coming</a:t>
            </a:r>
          </a:p>
          <a:p>
            <a:pPr lvl="1"/>
            <a:r>
              <a:rPr lang="en-US" sz="1800" dirty="0"/>
              <a:t>For example, blind analyses were not standard in many fields of physics until the mid to late 1990s.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42C25-AC1D-C540-F1DF-4B00853E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E95CB-5B1B-90A7-2DA6-589C9D99B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39457-598C-56F9-5066-E6D5E32FD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8777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DF33-FE0E-4C21-00AB-004E572B4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Blinding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11C6-ADE0-FF07-081F-4784F07BA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Even with the best intentions, people are susceptible to biases.</a:t>
            </a:r>
          </a:p>
          <a:p>
            <a:r>
              <a:rPr lang="en-US" sz="2000" dirty="0"/>
              <a:t>Knowing what “answer” we’re looking for might subtly affect the sort of things we look for in quality control and cross checks.</a:t>
            </a:r>
          </a:p>
          <a:p>
            <a:r>
              <a:rPr lang="en-US" sz="2000" dirty="0"/>
              <a:t>For example, if the model predicts a certain number of events in a signal region:</a:t>
            </a:r>
          </a:p>
          <a:p>
            <a:pPr lvl="1"/>
            <a:r>
              <a:rPr lang="en-US" sz="1900" dirty="0"/>
              <a:t>If I see fewer than that, I might be inclined to search for </a:t>
            </a:r>
            <a:r>
              <a:rPr lang="en-US" sz="1900" i="1" dirty="0"/>
              <a:t>inefficiencies</a:t>
            </a:r>
            <a:r>
              <a:rPr lang="en-US" sz="1900" dirty="0"/>
              <a:t> in my detector or analysis cuts.</a:t>
            </a:r>
          </a:p>
          <a:p>
            <a:pPr lvl="1"/>
            <a:r>
              <a:rPr lang="en-US" sz="1900" dirty="0"/>
              <a:t>If I see more than that, I might be more inclined to search for </a:t>
            </a:r>
            <a:r>
              <a:rPr lang="en-US" sz="1900" i="1" dirty="0"/>
              <a:t>backgrounds</a:t>
            </a:r>
            <a:r>
              <a:rPr lang="en-US" sz="1900" dirty="0"/>
              <a:t> or other false positives.</a:t>
            </a:r>
          </a:p>
          <a:p>
            <a:pPr lvl="1"/>
            <a:r>
              <a:rPr lang="en-US" sz="1900" dirty="0"/>
              <a:t>In reality, I could have both of these things and preferentially searching for one or the other could bias my result.</a:t>
            </a:r>
          </a:p>
          <a:p>
            <a:r>
              <a:rPr lang="en-US" sz="2000" dirty="0"/>
              <a:t>Blinding procedures in physics started to become common in the mid-1990s and have now become expected.</a:t>
            </a:r>
          </a:p>
          <a:p>
            <a:pPr lvl="1"/>
            <a:r>
              <a:rPr lang="en-US" sz="2000" dirty="0"/>
              <a:t>There would be little confidence in a discovery today that didn’t come from a blind analysis.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CF500-B117-1A3F-9C59-D38B126A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4B873-E25D-99AC-CAA3-0309ED14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08B25-B928-C839-D42A-AAD65DC8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0249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0058-E354-84D7-46CA-3421D874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8D97-60BA-6EA5-4C2A-06CAFC6B8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Without blinding, results have a habit of tracking either predictions or previous results.</a:t>
            </a:r>
          </a:p>
          <a:p>
            <a:r>
              <a:rPr lang="en-US" sz="2000" dirty="0"/>
              <a:t>Example: speed of light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3EF84-F16A-DC43-BC25-D27E3A8FF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2649-3208-3C43-2C95-1AC6B83C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DD5F0-C459-AB41-F869-0B876844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6EF5D-6734-7EA1-98B9-1832F89B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318526"/>
            <a:ext cx="5802086" cy="42783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C990CA-FACE-1E21-17B6-808992D5B6A5}"/>
              </a:ext>
            </a:extLst>
          </p:cNvPr>
          <p:cNvSpPr txBox="1"/>
          <p:nvPr/>
        </p:nvSpPr>
        <p:spPr>
          <a:xfrm>
            <a:off x="5660571" y="2318526"/>
            <a:ext cx="2035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Big shifts driven by new, precision measurements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5F3BB3-841D-1290-8A49-061F7DB97653}"/>
              </a:ext>
            </a:extLst>
          </p:cNvPr>
          <p:cNvCxnSpPr>
            <a:cxnSpLocks/>
          </p:cNvCxnSpPr>
          <p:nvPr/>
        </p:nvCxnSpPr>
        <p:spPr>
          <a:xfrm flipH="1">
            <a:off x="3918857" y="3057190"/>
            <a:ext cx="1714863" cy="1384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7C995-04BB-BBBC-98C0-9F2160E6B37B}"/>
              </a:ext>
            </a:extLst>
          </p:cNvPr>
          <p:cNvCxnSpPr>
            <a:cxnSpLocks/>
          </p:cNvCxnSpPr>
          <p:nvPr/>
        </p:nvCxnSpPr>
        <p:spPr>
          <a:xfrm flipH="1">
            <a:off x="5192486" y="3140550"/>
            <a:ext cx="844484" cy="13831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0203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F9C39-B374-2DB7-547F-C358F220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experiments involving people, you have the possibility of bias both on the part of the researcher AND the subject.</a:t>
            </a:r>
          </a:p>
          <a:p>
            <a:r>
              <a:rPr lang="en-US" dirty="0"/>
              <a:t>For example, in a drug trail:</a:t>
            </a:r>
          </a:p>
          <a:p>
            <a:pPr lvl="1"/>
            <a:r>
              <a:rPr lang="en-US" dirty="0"/>
              <a:t>The patient should not know whether they are getting the drug or the placebo.</a:t>
            </a:r>
          </a:p>
          <a:p>
            <a:pPr lvl="1"/>
            <a:r>
              <a:rPr lang="en-US" dirty="0"/>
              <a:t>The person evaluating the effect of the drug should also not know.</a:t>
            </a:r>
          </a:p>
          <a:p>
            <a:pPr lvl="1"/>
            <a:r>
              <a:rPr lang="en-US" dirty="0"/>
              <a:t>The information as to who got the drug and who got the placebo should only be released after the evaluation of the effects has been made.</a:t>
            </a:r>
          </a:p>
          <a:p>
            <a:r>
              <a:rPr lang="en-US" dirty="0"/>
              <a:t>Sometimes this is much harder </a:t>
            </a:r>
            <a:r>
              <a:rPr lang="en-US"/>
              <a:t>than others.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3E041-F385-8197-B1C9-6E9EAA34D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Double Blind Mean?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A7E6D-C22B-B6AA-A6F9-310CBC39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01856-E675-81A3-803A-23AA44CB7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9DC3E-7A72-C6DD-C92A-1218E127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8845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C3AA-7E82-70E1-F312-4891CAA5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5D5C-2B47-2768-34AC-36239BA50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570" y="689718"/>
            <a:ext cx="4550228" cy="5441721"/>
          </a:xfrm>
        </p:spPr>
        <p:txBody>
          <a:bodyPr>
            <a:normAutofit/>
          </a:bodyPr>
          <a:lstStyle/>
          <a:p>
            <a:r>
              <a:rPr lang="en-US" sz="2000" dirty="0"/>
              <a:t>Bob Park was a University of Maryland Professor to covered science and science policy in Washington DC for the APS for many years.</a:t>
            </a:r>
          </a:p>
          <a:p>
            <a:r>
              <a:rPr lang="en-US" sz="2000" dirty="0"/>
              <a:t>He published a weekly newsletter, which many of us were addicted to in the early days of the internet.  It included the famous disclaimer </a:t>
            </a:r>
          </a:p>
          <a:p>
            <a:pPr lvl="1"/>
            <a:r>
              <a:rPr lang="en-US" sz="1800" dirty="0"/>
              <a:t>“These are not necessarily the views of the APS, but they should be.”</a:t>
            </a:r>
          </a:p>
          <a:p>
            <a:r>
              <a:rPr lang="en-US" sz="2000" dirty="0"/>
              <a:t>This book is a fantastic resource for understanding what is and isn’t science.</a:t>
            </a:r>
          </a:p>
          <a:p>
            <a:r>
              <a:rPr lang="en-US" sz="2000" dirty="0"/>
              <a:t>It’s also short, which I like in a book.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F70A1-8DDA-C0E2-5601-DF44853C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35FB0-1BFE-9234-61CD-BD65804A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33710-3F32-5951-6E47-7EAD43805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71524-475A-AB99-9D45-16926CC2A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5" y="809070"/>
            <a:ext cx="3665700" cy="53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058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8354-5CB9-7631-5EFE-2E18FE4A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05" y="268345"/>
            <a:ext cx="8229600" cy="627063"/>
          </a:xfrm>
        </p:spPr>
        <p:txBody>
          <a:bodyPr/>
          <a:lstStyle/>
          <a:p>
            <a:r>
              <a:rPr lang="en-US" sz="3600" dirty="0"/>
              <a:t>Bob’s Seven Indicators of Voodoo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B657-4780-7995-4F6D-C15D10C27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50632"/>
            <a:ext cx="8229600" cy="525331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discoverer pitches the claim directly to the media.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discoverer says that a powerful establishment is trying to suppress his or her work.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scientific effect involved is always at the very limit of detection.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Evidence for a discovery is anecdotal.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discoverer says a belief is credible because it has endured for centuries.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discoverer has worked in isolation.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The discoverer must propose new laws of nature to explain an observation. </a:t>
            </a:r>
          </a:p>
          <a:p>
            <a:pPr marL="0" indent="0">
              <a:buNone/>
            </a:pPr>
            <a:r>
              <a:rPr lang="en-US" sz="2000" dirty="0"/>
              <a:t>I’ll add an 8</a:t>
            </a:r>
            <a:r>
              <a:rPr lang="en-US" sz="2000" baseline="30000" dirty="0"/>
              <a:t>th</a:t>
            </a:r>
            <a:r>
              <a:rPr lang="en-US" sz="2000" dirty="0"/>
              <a:t>: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sz="2000" dirty="0"/>
              <a:t>Discovery relies on ”special skills” on the part of the observer, which brings us to…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91E7-CFB2-4BBF-4336-084D623C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6377A-3F01-0AC9-6DF3-91804A8B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12775-C9CA-FCE7-C20E-4565058B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B2FCA-4BB7-F281-14D9-B57B24A3C777}"/>
              </a:ext>
            </a:extLst>
          </p:cNvPr>
          <p:cNvSpPr/>
          <p:nvPr/>
        </p:nvSpPr>
        <p:spPr>
          <a:xfrm>
            <a:off x="452505" y="2046420"/>
            <a:ext cx="8229600" cy="729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6FA40-9912-93EF-3099-16D909352DE8}"/>
              </a:ext>
            </a:extLst>
          </p:cNvPr>
          <p:cNvSpPr txBox="1"/>
          <p:nvPr/>
        </p:nvSpPr>
        <p:spPr>
          <a:xfrm>
            <a:off x="5185552" y="1694029"/>
            <a:ext cx="380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We’ll see these again and again</a:t>
            </a:r>
          </a:p>
        </p:txBody>
      </p:sp>
    </p:spTree>
    <p:extLst>
      <p:ext uri="{BB962C8B-B14F-4D97-AF65-F5344CB8AC3E}">
        <p14:creationId xmlns:p14="http://schemas.microsoft.com/office/powerpoint/2010/main" val="22509557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E872-2C44-A02D-605B-DC4C136C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N-Rays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CE971-2D15-A894-290F-C3BF6EF77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 1903, French scientist René </a:t>
            </a:r>
            <a:r>
              <a:rPr lang="en-US" sz="2400" dirty="0" err="1"/>
              <a:t>Blondot</a:t>
            </a:r>
            <a:r>
              <a:rPr lang="en-US" sz="2400" dirty="0"/>
              <a:t> claimed that some type of ray emanating from an X-ray tube or other sources caused slight changes in brightness in a spark gap or flame.</a:t>
            </a:r>
          </a:p>
          <a:p>
            <a:pPr lvl="1"/>
            <a:r>
              <a:rPr lang="en-US" sz="2000" dirty="0"/>
              <a:t>The changes were very slight.  You had to be “trained” to see them.</a:t>
            </a:r>
          </a:p>
          <a:p>
            <a:pPr lvl="1"/>
            <a:r>
              <a:rPr lang="en-US" sz="2000" dirty="0"/>
              <a:t>He called these rays “N-Rays” after the University of Nancy, where he worked.</a:t>
            </a:r>
          </a:p>
          <a:p>
            <a:r>
              <a:rPr lang="en-US" sz="2400" dirty="0"/>
              <a:t>In the next few years </a:t>
            </a:r>
            <a:r>
              <a:rPr lang="en-US" sz="2400" i="1" dirty="0"/>
              <a:t>over 300 papers by 120 scientists</a:t>
            </a:r>
            <a:r>
              <a:rPr lang="en-US" sz="2400" dirty="0"/>
              <a:t> confirmed the existence of N-rays and measured diffraction and scattering spectra off of different materials.</a:t>
            </a:r>
          </a:p>
          <a:p>
            <a:r>
              <a:rPr lang="en-US" sz="2400" dirty="0"/>
              <a:t>In 1904, American physicist Ron Wood visited </a:t>
            </a:r>
            <a:r>
              <a:rPr lang="en-US" sz="2400" dirty="0" err="1"/>
              <a:t>Blondot’s</a:t>
            </a:r>
            <a:r>
              <a:rPr lang="en-US" sz="2400" dirty="0"/>
              <a:t> lab.  He surreptitiously removed the scattering target, but </a:t>
            </a:r>
            <a:r>
              <a:rPr lang="en-US" sz="2400" dirty="0" err="1"/>
              <a:t>Blondot</a:t>
            </a:r>
            <a:r>
              <a:rPr lang="en-US" sz="2400" dirty="0"/>
              <a:t> continued to “see” the diffraction spectrum.</a:t>
            </a:r>
          </a:p>
          <a:p>
            <a:r>
              <a:rPr lang="en-US" sz="2400" dirty="0"/>
              <a:t>The whole thing had been completely imaginary!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E4965-29F7-9FD7-CE88-5EBA19EC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1E6D1-19BF-61E9-A59A-5C3659E4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E0B37-9233-635A-6A52-0C5706EA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0770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26170"/>
            <a:ext cx="8229600" cy="775392"/>
          </a:xfrm>
        </p:spPr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554" y="1093743"/>
            <a:ext cx="6999666" cy="51102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1984: BS in Engineering Physics, University of Arizona</a:t>
            </a:r>
          </a:p>
          <a:p>
            <a:pPr lvl="1"/>
            <a:r>
              <a:rPr lang="en-US" dirty="0"/>
              <a:t>Got a job in an HEP group after being fired from a gas station.</a:t>
            </a:r>
          </a:p>
          <a:p>
            <a:r>
              <a:rPr lang="en-US" dirty="0"/>
              <a:t>1984-1990: Grad Student, University of Rochester</a:t>
            </a:r>
          </a:p>
          <a:p>
            <a:pPr lvl="1"/>
            <a:r>
              <a:rPr lang="en-US" dirty="0"/>
              <a:t>PhD topic: Direct Photon Production in </a:t>
            </a:r>
            <a:r>
              <a:rPr lang="en-US" dirty="0" err="1"/>
              <a:t>Hadronic</a:t>
            </a:r>
            <a:r>
              <a:rPr lang="en-US" dirty="0"/>
              <a:t> Interactions</a:t>
            </a:r>
          </a:p>
          <a:p>
            <a:r>
              <a:rPr lang="en-US" dirty="0"/>
              <a:t>1990-1992: CERN Fellow, CERN</a:t>
            </a:r>
          </a:p>
          <a:p>
            <a:pPr lvl="1"/>
            <a:r>
              <a:rPr lang="en-US" dirty="0"/>
              <a:t>Studied </a:t>
            </a:r>
            <a:r>
              <a:rPr lang="en-US" dirty="0" err="1"/>
              <a:t>e+e</a:t>
            </a:r>
            <a:r>
              <a:rPr lang="en-US" dirty="0"/>
              <a:t>- reactions on the OPAL Experiment at LEP</a:t>
            </a:r>
          </a:p>
          <a:p>
            <a:r>
              <a:rPr lang="en-US" dirty="0"/>
              <a:t>1992-2001: Postdoc and Assistant Professor, Princeton U.</a:t>
            </a:r>
          </a:p>
          <a:p>
            <a:pPr lvl="1"/>
            <a:r>
              <a:rPr lang="en-US" dirty="0"/>
              <a:t>GEM Experiment at the Superconducting Super Collider </a:t>
            </a:r>
          </a:p>
          <a:p>
            <a:pPr lvl="1"/>
            <a:r>
              <a:rPr lang="en-US" dirty="0"/>
              <a:t>Belle CP Violation Experiment at KEK, Japan</a:t>
            </a:r>
          </a:p>
          <a:p>
            <a:pPr lvl="1"/>
            <a:r>
              <a:rPr lang="en-US" dirty="0"/>
              <a:t>Nonlinear QED in E-144 Experiment at SLAC</a:t>
            </a:r>
          </a:p>
          <a:p>
            <a:r>
              <a:rPr lang="en-US" dirty="0"/>
              <a:t>2001-2017: Scientist, Fermilab</a:t>
            </a:r>
          </a:p>
          <a:p>
            <a:pPr lvl="1"/>
            <a:r>
              <a:rPr lang="en-US" dirty="0" err="1"/>
              <a:t>MiniBooNE</a:t>
            </a:r>
            <a:r>
              <a:rPr lang="en-US" dirty="0"/>
              <a:t> short baseline neutrino oscillation experiment</a:t>
            </a:r>
          </a:p>
          <a:p>
            <a:pPr lvl="1"/>
            <a:r>
              <a:rPr lang="en-US" dirty="0"/>
              <a:t>Proton Source Department Head</a:t>
            </a:r>
          </a:p>
          <a:p>
            <a:pPr lvl="1"/>
            <a:r>
              <a:rPr lang="en-US" dirty="0"/>
              <a:t>Director of LHC Accelerator Research Program (LARP)</a:t>
            </a:r>
          </a:p>
          <a:p>
            <a:pPr lvl="1"/>
            <a:r>
              <a:rPr lang="en-US" dirty="0"/>
              <a:t>Mu2e rare </a:t>
            </a:r>
            <a:r>
              <a:rPr lang="en-US" dirty="0" err="1"/>
              <a:t>muon</a:t>
            </a:r>
            <a:r>
              <a:rPr lang="en-US" dirty="0"/>
              <a:t> conversion experiment</a:t>
            </a:r>
          </a:p>
          <a:p>
            <a:pPr lvl="1"/>
            <a:r>
              <a:rPr lang="en-US" dirty="0"/>
              <a:t>Created Lee </a:t>
            </a:r>
            <a:r>
              <a:rPr lang="en-US" dirty="0" err="1"/>
              <a:t>Teng</a:t>
            </a:r>
            <a:r>
              <a:rPr lang="en-US" dirty="0"/>
              <a:t> Internship and ran it for 10 years</a:t>
            </a:r>
          </a:p>
          <a:p>
            <a:r>
              <a:rPr lang="en-US" dirty="0"/>
              <a:t>2017-present, Professor, UC Davis</a:t>
            </a:r>
          </a:p>
          <a:p>
            <a:pPr lvl="1"/>
            <a:r>
              <a:rPr lang="en-US" dirty="0"/>
              <a:t>Mu2e</a:t>
            </a:r>
          </a:p>
          <a:p>
            <a:pPr lvl="1"/>
            <a:r>
              <a:rPr lang="en-US" dirty="0"/>
              <a:t>Director, Crocker Nuclear Laboratory (cyclotron)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016926" y="1122236"/>
            <a:ext cx="353945" cy="26519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>
            <a:off x="6607465" y="3774192"/>
            <a:ext cx="353761" cy="20860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52375" y="2131219"/>
            <a:ext cx="131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Experimental HEP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1225" y="4541725"/>
            <a:ext cx="184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Accelerator Physics and HEP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107" y="3095991"/>
            <a:ext cx="312319" cy="274235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453ED549-83E4-B7CA-1748-F6AF944AE619}"/>
              </a:ext>
            </a:extLst>
          </p:cNvPr>
          <p:cNvSpPr/>
          <p:nvPr/>
        </p:nvSpPr>
        <p:spPr>
          <a:xfrm>
            <a:off x="7043506" y="5408656"/>
            <a:ext cx="345809" cy="45158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76145-DE63-6F20-46B1-87220574294B}"/>
              </a:ext>
            </a:extLst>
          </p:cNvPr>
          <p:cNvSpPr txBox="1"/>
          <p:nvPr/>
        </p:nvSpPr>
        <p:spPr>
          <a:xfrm>
            <a:off x="7445889" y="5362079"/>
            <a:ext cx="146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Nuclear Physics</a:t>
            </a:r>
          </a:p>
          <a:p>
            <a:pPr algn="l"/>
            <a:r>
              <a:rPr lang="en-US" sz="1400" dirty="0">
                <a:latin typeface="+mn-lt"/>
              </a:rPr>
              <a:t>Medical Physics</a:t>
            </a:r>
          </a:p>
        </p:txBody>
      </p:sp>
    </p:spTree>
    <p:extLst>
      <p:ext uri="{BB962C8B-B14F-4D97-AF65-F5344CB8AC3E}">
        <p14:creationId xmlns:p14="http://schemas.microsoft.com/office/powerpoint/2010/main" val="233223110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696361-09B5-7D40-A4E2-BEB06FBDE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Martin Gardner, "Fads and Fallacies in the Name of Science" </a:t>
            </a:r>
          </a:p>
          <a:p>
            <a:pPr lvl="1"/>
            <a:r>
              <a:rPr lang="en-US" sz="2000" dirty="0"/>
              <a:t>Similar to Park's Book, with more in-depth coverage of a limited number of topics.</a:t>
            </a:r>
          </a:p>
          <a:p>
            <a:r>
              <a:rPr lang="en-US" sz="2400" dirty="0"/>
              <a:t>Stephen J. Gould, "The Mismeasure of Man" </a:t>
            </a:r>
          </a:p>
          <a:p>
            <a:pPr lvl="1"/>
            <a:r>
              <a:rPr lang="en-US" sz="2000" dirty="0"/>
              <a:t>History of bad science in support of racism</a:t>
            </a:r>
          </a:p>
          <a:p>
            <a:r>
              <a:rPr lang="en-US" sz="2400" dirty="0"/>
              <a:t>Richard Harris, "Rigor Mortis: How Sloppy Science Creates Worthless Cures, Crushes Hope, and Wastes Billions" </a:t>
            </a:r>
          </a:p>
          <a:p>
            <a:pPr lvl="1"/>
            <a:r>
              <a:rPr lang="en-US" sz="2000" dirty="0"/>
              <a:t>A disturbing book about some of the serious issues in medical research</a:t>
            </a:r>
          </a:p>
          <a:p>
            <a:r>
              <a:rPr lang="en-US" sz="2400" dirty="0"/>
              <a:t>Ray Hyman, "The Illusive Quarry: A Scientific Appraisal of Psychical Research </a:t>
            </a:r>
          </a:p>
          <a:p>
            <a:pPr lvl="1"/>
            <a:r>
              <a:rPr lang="en-US" sz="2000" dirty="0"/>
              <a:t>An analysis of some of the sincere - but deeply flawed - paranormal research that went in the the late 20th century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11A0F-E21B-DED9-050B-D541B44C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Good Texts…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C705D-D3FB-13D6-578E-25CA0906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E6518-1A2D-2A71-4916-1ECE0F0F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9C307-B26C-0EFF-A829-1E63D8FD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6659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Content Placeholder 1"/>
          <p:cNvSpPr>
            <a:spLocks noGrp="1"/>
          </p:cNvSpPr>
          <p:nvPr>
            <p:ph idx="1"/>
          </p:nvPr>
        </p:nvSpPr>
        <p:spPr>
          <a:xfrm>
            <a:off x="342900" y="647700"/>
            <a:ext cx="8572500" cy="5253038"/>
          </a:xfrm>
        </p:spPr>
        <p:txBody>
          <a:bodyPr/>
          <a:lstStyle/>
          <a:p>
            <a:r>
              <a:rPr lang="en-US" sz="2200" dirty="0">
                <a:latin typeface="Constantia" charset="0"/>
              </a:rPr>
              <a:t>It’s important to distinguish ”crackpot science” from” fringe science</a:t>
            </a:r>
            <a:r>
              <a:rPr lang="ja-JP" altLang="en-US" sz="220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r>
              <a:rPr lang="ja-JP" altLang="en-US" sz="220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Fringe science” is science that involves measurements or theories which are extremely difficult to reconcile with the prevailing theoretical framework but</a:t>
            </a:r>
            <a:r>
              <a:rPr lang="en-US" sz="2200" i="1" dirty="0">
                <a:solidFill>
                  <a:srgbClr val="FFFF00"/>
                </a:solidFill>
                <a:latin typeface="Constantia" charset="0"/>
              </a:rPr>
              <a:t> are nevertheless not yet ruled out experimentally.</a:t>
            </a:r>
          </a:p>
          <a:p>
            <a:pPr lvl="1"/>
            <a:r>
              <a:rPr lang="en-US" sz="2000" dirty="0">
                <a:latin typeface="Constantia" charset="0"/>
              </a:rPr>
              <a:t>Fringe science is not only legitimate but vital.</a:t>
            </a:r>
          </a:p>
          <a:p>
            <a:r>
              <a:rPr lang="en-US" sz="2000" dirty="0">
                <a:latin typeface="Constantia" charset="0"/>
              </a:rPr>
              <a:t> </a:t>
            </a:r>
            <a:r>
              <a:rPr lang="en-US" sz="2200" dirty="0">
                <a:latin typeface="Constantia" charset="0"/>
              </a:rPr>
              <a:t>Many accepted theories were once </a:t>
            </a:r>
            <a:r>
              <a:rPr lang="ja-JP" altLang="en-US" sz="220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fringe</a:t>
            </a:r>
            <a:r>
              <a:rPr lang="ja-JP" altLang="en-US" sz="220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1800" dirty="0">
                <a:latin typeface="Constantia" charset="0"/>
              </a:rPr>
              <a:t>Plate tectonics</a:t>
            </a:r>
          </a:p>
          <a:p>
            <a:pPr lvl="1"/>
            <a:r>
              <a:rPr lang="en-US" sz="1800" dirty="0">
                <a:latin typeface="Constantia" charset="0"/>
              </a:rPr>
              <a:t>Theory of relativity</a:t>
            </a:r>
          </a:p>
          <a:p>
            <a:pPr lvl="1"/>
            <a:r>
              <a:rPr lang="en-US" sz="1800" dirty="0">
                <a:latin typeface="Constantia" charset="0"/>
              </a:rPr>
              <a:t>Quantum mechanics</a:t>
            </a:r>
          </a:p>
          <a:p>
            <a:pPr lvl="1"/>
            <a:r>
              <a:rPr lang="en-US" sz="1800" dirty="0">
                <a:latin typeface="Constantia" charset="0"/>
              </a:rPr>
              <a:t>Expanding universe</a:t>
            </a:r>
          </a:p>
          <a:p>
            <a:r>
              <a:rPr lang="en-US" sz="2200" dirty="0">
                <a:latin typeface="Constantia" charset="0"/>
              </a:rPr>
              <a:t>Some examples of current fringe experiments include</a:t>
            </a:r>
          </a:p>
          <a:p>
            <a:pPr lvl="1"/>
            <a:r>
              <a:rPr lang="en-US" sz="1800" dirty="0">
                <a:latin typeface="Constantia" charset="0"/>
              </a:rPr>
              <a:t>Search for tachyons</a:t>
            </a:r>
          </a:p>
          <a:p>
            <a:pPr lvl="1"/>
            <a:r>
              <a:rPr lang="en-US" sz="1800" dirty="0">
                <a:latin typeface="Constantia" charset="0"/>
              </a:rPr>
              <a:t>Gravitational mass of antimatter</a:t>
            </a:r>
          </a:p>
          <a:p>
            <a:r>
              <a:rPr lang="en-US" sz="2200" dirty="0">
                <a:latin typeface="Constantia" charset="0"/>
              </a:rPr>
              <a:t>Unfortunately, unless care is taken, fringe science can easily become crackpot science…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Defense of "fringe" science</a:t>
            </a:r>
          </a:p>
        </p:txBody>
      </p:sp>
      <p:sp>
        <p:nvSpPr>
          <p:cNvPr id="6963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FRS003-009, Fall 2025</a:t>
            </a:r>
          </a:p>
        </p:txBody>
      </p:sp>
      <p:sp>
        <p:nvSpPr>
          <p:cNvPr id="69637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5BB0B9-3329-D746-9D7D-D8EC5FB0E931}" type="slidenum">
              <a:rPr lang="en-US">
                <a:solidFill>
                  <a:schemeClr val="tx2"/>
                </a:solidFill>
              </a:rPr>
              <a:pPr eaLnBrk="1" hangingPunct="1"/>
              <a:t>21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69638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Introduction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DF08-14FB-29A7-968D-2BAD365E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E5A7-4D48-9111-0099-5CF4767FD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The media love a story and are generally terrible at covering science.</a:t>
            </a:r>
          </a:p>
          <a:p>
            <a:pPr lvl="1"/>
            <a:r>
              <a:rPr lang="en-US" sz="1600" dirty="0"/>
              <a:t>ALWAYS read the original source.  </a:t>
            </a:r>
          </a:p>
          <a:p>
            <a:pPr lvl="1"/>
            <a:r>
              <a:rPr lang="en-US" sz="1600" dirty="0"/>
              <a:t>More often that not, it bears little relation to the news story.</a:t>
            </a:r>
          </a:p>
          <a:p>
            <a:r>
              <a:rPr lang="en-US" sz="2000" dirty="0"/>
              <a:t>Be on the lookout for “weasel words”</a:t>
            </a:r>
          </a:p>
          <a:p>
            <a:pPr lvl="1"/>
            <a:r>
              <a:rPr lang="en-US" sz="1800" dirty="0"/>
              <a:t>e.g. “The data suggest” = “We needed to publish something even though we can’t draw a solid conclusion”. </a:t>
            </a:r>
          </a:p>
          <a:p>
            <a:r>
              <a:rPr lang="en-US" sz="2000" dirty="0"/>
              <a:t>The plural of “anecdote” is not “evidence”</a:t>
            </a:r>
          </a:p>
          <a:p>
            <a:pPr lvl="1"/>
            <a:r>
              <a:rPr lang="en-US" sz="1800" dirty="0"/>
              <a:t>Personal experience make good news stories, but there are of little value in determining causality.</a:t>
            </a:r>
          </a:p>
          <a:p>
            <a:r>
              <a:rPr lang="en-US" sz="2000" dirty="0"/>
              <a:t>Look for consistency</a:t>
            </a:r>
          </a:p>
          <a:p>
            <a:pPr lvl="1"/>
            <a:r>
              <a:rPr lang="en-US" sz="1800" dirty="0"/>
              <a:t>Example: </a:t>
            </a:r>
          </a:p>
          <a:p>
            <a:pPr lvl="2"/>
            <a:r>
              <a:rPr lang="en-US" sz="1800" dirty="0"/>
              <a:t>One study of powerlines found a weak correlation with leukemia and no correlation with brain tumors.</a:t>
            </a:r>
          </a:p>
          <a:p>
            <a:pPr lvl="2"/>
            <a:r>
              <a:rPr lang="en-US" sz="1800" dirty="0"/>
              <a:t>Another found a weak correlation with brain tumors and no correlation with leukemia</a:t>
            </a:r>
          </a:p>
          <a:p>
            <a:pPr lvl="2"/>
            <a:r>
              <a:rPr lang="en-US" sz="1800" dirty="0"/>
              <a:t>In fact, this weakened the statistical significance of BOTH, but it was reported as “data suggest powerlines cause leukemia AND brain tumors”.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B791D-5109-7C96-CDB4-FF097908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66E98-859D-2C54-04A3-ACF081A3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F2248-1D18-03DE-F1BB-28E2490F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2885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62ADDDB-BFB9-1193-6101-934ED46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B74CF3-9867-66CA-215C-FE0F7B776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42340-6965-7F94-33A5-FD9903BC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5591-00A8-7338-FB78-DB5E179A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C2902-8F9A-EA9C-A449-4035B222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8176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5709-81FA-1914-E435-C3C24C80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5E2E-8F27-7154-AC6D-FDFA95A9E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It takes a lot of confidence to do a blind analysis!</a:t>
            </a:r>
          </a:p>
          <a:p>
            <a:r>
              <a:rPr lang="en-US" sz="1600" dirty="0"/>
              <a:t>You need to somehow gain confidence in your measurements without looking in the signal region</a:t>
            </a:r>
          </a:p>
          <a:p>
            <a:r>
              <a:rPr lang="en-US" sz="1600" dirty="0"/>
              <a:t>Sometimes it’s pretty easy.</a:t>
            </a:r>
          </a:p>
          <a:p>
            <a:r>
              <a:rPr lang="en-US" sz="1600" dirty="0"/>
              <a:t>To use our example from lecture, if I’m looking for a resonance on top of a spectrum, I simply exclude the region of the resonance and use the other events to estimate the background.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Once I’m confident in my understanding of</a:t>
            </a:r>
            <a:br>
              <a:rPr lang="en-US" sz="1600" dirty="0"/>
            </a:br>
            <a:r>
              <a:rPr lang="en-US" sz="1600" dirty="0"/>
              <a:t>my backgrounds and efficiencies, I </a:t>
            </a:r>
            <a:br>
              <a:rPr lang="en-US" sz="1600" dirty="0"/>
            </a:br>
            <a:r>
              <a:rPr lang="en-US" sz="1600" dirty="0"/>
              <a:t>”open the box” (often with great ceremony)</a:t>
            </a:r>
            <a:br>
              <a:rPr lang="en-US" sz="1600" dirty="0"/>
            </a:br>
            <a:r>
              <a:rPr lang="en-US" sz="1600" dirty="0"/>
              <a:t>and do the final fit.</a:t>
            </a:r>
          </a:p>
          <a:p>
            <a:r>
              <a:rPr lang="en-US" sz="1600" dirty="0"/>
              <a:t>Then publish the result </a:t>
            </a:r>
            <a:r>
              <a:rPr lang="en-US" sz="1600" i="1" dirty="0"/>
              <a:t>no matter what it is</a:t>
            </a:r>
            <a:r>
              <a:rPr lang="en-US" sz="1600" dirty="0"/>
              <a:t>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AE69F-ACF2-64C1-9899-3726D93D7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4F3F3-F3D0-6CC1-5214-45071F6F2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00830-AB00-AB68-08E9-B80970B0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D5220-F54A-9078-BEB7-7AD0497E4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92" r="57459"/>
          <a:stretch/>
        </p:blipFill>
        <p:spPr>
          <a:xfrm>
            <a:off x="2198182" y="2652019"/>
            <a:ext cx="2373818" cy="16346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36C682-D058-7C30-6886-6ED6E215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0" y="2652019"/>
            <a:ext cx="2447951" cy="1682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CF38F5-3483-74CC-22C9-C70685629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066" y="4457987"/>
            <a:ext cx="2476818" cy="168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6203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8F79-7016-5F2D-8D8F-66CFDA1AA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Easy Example: Muon g-2*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D1579-AD78-B391-8AB6-9B0AFAB3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“g-2” experiment at Fermilab looks for new physics by precisely measuring the precession of muons in a magnetic field.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68EA7-20D6-8A22-AE67-923D947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A26BC-67FB-E36F-74DD-E2D67E02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A13B0-5A69-99B6-F5FE-51AC89EFF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AE770-FB50-9B6E-C5E3-93A8928A78FE}"/>
              </a:ext>
            </a:extLst>
          </p:cNvPr>
          <p:cNvSpPr txBox="1"/>
          <p:nvPr/>
        </p:nvSpPr>
        <p:spPr>
          <a:xfrm>
            <a:off x="4664679" y="5942111"/>
            <a:ext cx="4343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*the blinding is easy.  The experiment’s hard as hell!</a:t>
            </a:r>
          </a:p>
        </p:txBody>
      </p:sp>
      <p:pic>
        <p:nvPicPr>
          <p:cNvPr id="2052" name="Picture 4" descr="Closing in on the muon's magnetic moment – CERN Courier">
            <a:extLst>
              <a:ext uri="{FF2B5EF4-FFF2-40B4-BE49-F238E27FC236}">
                <a16:creationId xmlns:a16="http://schemas.microsoft.com/office/drawing/2014/main" id="{C9A8141B-C7AD-65C3-4164-928024E53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03283" y="2178153"/>
            <a:ext cx="4572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muon g−2 - ScienceDirect">
            <a:extLst>
              <a:ext uri="{FF2B5EF4-FFF2-40B4-BE49-F238E27FC236}">
                <a16:creationId xmlns:a16="http://schemas.microsoft.com/office/drawing/2014/main" id="{7033413F-9C2E-7E48-544B-8E99E6C8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83" y="2246465"/>
            <a:ext cx="3496030" cy="331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1050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6C0C-6551-359D-F115-8144FA43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DD15E-021A-9BBE-D71A-E7C662BE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first order (g=2), the precession frequency is ” and as the revolution frequencies</a:t>
            </a:r>
          </a:p>
          <a:p>
            <a:r>
              <a:rPr lang="en-US" sz="2000" dirty="0"/>
              <a:t>Higher order corrections cause a “beating” that directly measures the difference (g-0)</a:t>
            </a:r>
          </a:p>
          <a:p>
            <a:pPr lvl="1"/>
            <a:r>
              <a:rPr lang="en-US" sz="1600" dirty="0"/>
              <a:t>The muons are highly </a:t>
            </a:r>
            <a:br>
              <a:rPr lang="en-US" sz="1600" dirty="0"/>
            </a:br>
            <a:r>
              <a:rPr lang="en-US" sz="1600" dirty="0"/>
              <a:t>polarized along their direction</a:t>
            </a:r>
            <a:br>
              <a:rPr lang="en-US" sz="1600" dirty="0"/>
            </a:br>
            <a:r>
              <a:rPr lang="en-US" sz="1600" dirty="0"/>
              <a:t>of motion when they enter</a:t>
            </a:r>
            <a:br>
              <a:rPr lang="en-US" sz="1600" dirty="0"/>
            </a:br>
            <a:r>
              <a:rPr lang="en-US" sz="1600" dirty="0"/>
              <a:t>the ring</a:t>
            </a:r>
          </a:p>
          <a:p>
            <a:pPr lvl="1"/>
            <a:r>
              <a:rPr lang="en-US" sz="1600" dirty="0"/>
              <a:t>As they decay to an electron</a:t>
            </a:r>
            <a:br>
              <a:rPr lang="en-US" sz="1600" dirty="0"/>
            </a:br>
            <a:r>
              <a:rPr lang="en-US" sz="1600" dirty="0"/>
              <a:t>and a neutrino, the electron</a:t>
            </a:r>
            <a:br>
              <a:rPr lang="en-US" sz="1600" dirty="0"/>
            </a:br>
            <a:r>
              <a:rPr lang="en-US" sz="1600" dirty="0"/>
              <a:t>is preferentially along the </a:t>
            </a:r>
            <a:br>
              <a:rPr lang="en-US" sz="1600" dirty="0"/>
            </a:br>
            <a:r>
              <a:rPr lang="en-US" sz="1600" dirty="0"/>
              <a:t>direction of spin.</a:t>
            </a:r>
          </a:p>
          <a:p>
            <a:pPr lvl="1"/>
            <a:r>
              <a:rPr lang="en-US" sz="1600" dirty="0"/>
              <a:t>The frequency of this plot</a:t>
            </a:r>
            <a:br>
              <a:rPr lang="en-US" sz="1600" dirty="0"/>
            </a:br>
            <a:r>
              <a:rPr lang="en-US" sz="1600" dirty="0"/>
              <a:t>is a direct measure of the </a:t>
            </a:r>
            <a:br>
              <a:rPr lang="en-US" sz="1600" dirty="0"/>
            </a:br>
            <a:r>
              <a:rPr lang="en-US" sz="1600" dirty="0"/>
              <a:t>anomalous moment.</a:t>
            </a:r>
          </a:p>
          <a:p>
            <a:pPr lvl="1"/>
            <a:endParaRPr lang="en-US" sz="1600" dirty="0"/>
          </a:p>
          <a:p>
            <a:r>
              <a:rPr lang="en-US" sz="2000" dirty="0"/>
              <a:t>How did they blind it?</a:t>
            </a:r>
          </a:p>
          <a:p>
            <a:pPr lvl="1"/>
            <a:r>
              <a:rPr lang="en-US" sz="1600" dirty="0"/>
              <a:t>The entire analysis was done using an arbitrary time unit.</a:t>
            </a:r>
          </a:p>
          <a:p>
            <a:pPr lvl="1"/>
            <a:r>
              <a:rPr lang="en-US" sz="1600" dirty="0"/>
              <a:t>The conversion factor to </a:t>
            </a:r>
            <a:r>
              <a:rPr lang="en-US" sz="1600" dirty="0" err="1">
                <a:latin typeface="Symbol" pitchFamily="2" charset="2"/>
              </a:rPr>
              <a:t>m</a:t>
            </a:r>
            <a:r>
              <a:rPr lang="en-US" sz="1600" dirty="0" err="1"/>
              <a:t>s</a:t>
            </a:r>
            <a:r>
              <a:rPr lang="en-US" sz="1600" dirty="0"/>
              <a:t> was kept “secret”, and not revealed until they had performed all quality control checks and were confident in their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020F6-7187-3422-A410-A6AA0CF9C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12444-4EDD-8946-B25C-D6D7E9B0E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BEA83-4023-78EB-C9C0-E7B7A4FE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2" descr="Data collected during Run-1 of the Muon g − 2 experiment. | Download  Scientific Diagram">
            <a:extLst>
              <a:ext uri="{FF2B5EF4-FFF2-40B4-BE49-F238E27FC236}">
                <a16:creationId xmlns:a16="http://schemas.microsoft.com/office/drawing/2014/main" id="{85A2188A-FBC8-C61A-00F7-C81DD782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84" y="1885823"/>
            <a:ext cx="4780051" cy="3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DFC36-DCE0-C339-84A3-E1B632BC78A7}"/>
              </a:ext>
            </a:extLst>
          </p:cNvPr>
          <p:cNvSpPr txBox="1"/>
          <p:nvPr/>
        </p:nvSpPr>
        <p:spPr>
          <a:xfrm>
            <a:off x="5633720" y="2552699"/>
            <a:ext cx="1476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Electron signals</a:t>
            </a:r>
          </a:p>
        </p:txBody>
      </p:sp>
    </p:spTree>
    <p:extLst>
      <p:ext uri="{BB962C8B-B14F-4D97-AF65-F5344CB8AC3E}">
        <p14:creationId xmlns:p14="http://schemas.microsoft.com/office/powerpoint/2010/main" val="87139883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6561-C033-0200-3AF6-EC0EEBA35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it’s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0FE85-FBBA-5C68-E250-5134E44A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In the Mu2e Experiment at Fermilab, the signal region is at the end of the background spectrum.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32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Also, once you’ve opened the box, how do you deal with additional data?</a:t>
            </a:r>
          </a:p>
          <a:p>
            <a:r>
              <a:rPr lang="en-US" sz="2000" dirty="0"/>
              <a:t>Determining the blinding procedures for an experiment are one of the most important parts of the analysis.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A061F-8BB1-531B-61FF-2F5C1B45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1AD2-DDDE-7665-46D6-FA08CFA9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7B4E-1191-D09A-ACFD-3EECCD8F0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58A37-7309-AF8A-1DE6-5205FD15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9" y="2390629"/>
            <a:ext cx="3557195" cy="2382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3C7A5-6A0D-FF77-49D0-7B1E033B708D}"/>
              </a:ext>
            </a:extLst>
          </p:cNvPr>
          <p:cNvSpPr txBox="1"/>
          <p:nvPr/>
        </p:nvSpPr>
        <p:spPr>
          <a:xfrm>
            <a:off x="4260184" y="1534643"/>
            <a:ext cx="3108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Can we really gain confidence in this background region by just looking at one side?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538DB-50C5-3B6F-5E93-C1306A074AA5}"/>
              </a:ext>
            </a:extLst>
          </p:cNvPr>
          <p:cNvSpPr txBox="1"/>
          <p:nvPr/>
        </p:nvSpPr>
        <p:spPr>
          <a:xfrm>
            <a:off x="794397" y="1534643"/>
            <a:ext cx="2585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Statistically enhanced signal region.  We want to be able to claim a signal with just a few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6C497E-F468-F0B2-8631-1505B6CA2BC1}"/>
              </a:ext>
            </a:extLst>
          </p:cNvPr>
          <p:cNvCxnSpPr/>
          <p:nvPr/>
        </p:nvCxnSpPr>
        <p:spPr>
          <a:xfrm>
            <a:off x="2728579" y="2308263"/>
            <a:ext cx="367862" cy="7230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A6F72-203F-C36B-BFE1-11BF894BD921}"/>
              </a:ext>
            </a:extLst>
          </p:cNvPr>
          <p:cNvCxnSpPr>
            <a:cxnSpLocks/>
          </p:cNvCxnSpPr>
          <p:nvPr/>
        </p:nvCxnSpPr>
        <p:spPr>
          <a:xfrm flipH="1">
            <a:off x="3096441" y="2288292"/>
            <a:ext cx="1224177" cy="18335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2FED2C2-97B4-7F9E-B218-E05E4CB8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710" y="2355673"/>
            <a:ext cx="3557195" cy="23825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C985B7F-A3FA-6216-8192-B8731F29282B}"/>
              </a:ext>
            </a:extLst>
          </p:cNvPr>
          <p:cNvSpPr/>
          <p:nvPr/>
        </p:nvSpPr>
        <p:spPr>
          <a:xfrm>
            <a:off x="7153435" y="2786989"/>
            <a:ext cx="662152" cy="16711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873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 descr="rochester 9.00.39 A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60" y="395005"/>
            <a:ext cx="3497666" cy="5293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3423" y="5733563"/>
            <a:ext cx="34273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Fermilab E-706 Rochester Group</a:t>
            </a:r>
          </a:p>
          <a:p>
            <a:pPr algn="ctr"/>
            <a:r>
              <a:rPr lang="en-US" sz="1600" dirty="0">
                <a:latin typeface="+mn-lt"/>
              </a:rPr>
              <a:t>~1987</a:t>
            </a:r>
          </a:p>
        </p:txBody>
      </p:sp>
      <p:pic>
        <p:nvPicPr>
          <p:cNvPr id="11" name="Picture 10" descr="rochester 9.00.39 AM-0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304" y="512372"/>
            <a:ext cx="1971316" cy="269965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2147060" y="2429841"/>
            <a:ext cx="2249183" cy="100976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3052" y="3212028"/>
            <a:ext cx="994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Me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251582" y="1378573"/>
            <a:ext cx="1497456" cy="44929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60440" y="1081594"/>
            <a:ext cx="231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“Buck’s River Road Exxon”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834D9-9781-4336-8073-5B40CE9B2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51"/>
          <a:stretch/>
        </p:blipFill>
        <p:spPr>
          <a:xfrm>
            <a:off x="4326984" y="4464058"/>
            <a:ext cx="1966671" cy="1410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94940-CFB0-454B-A59D-EF0363D90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505" y="4464058"/>
            <a:ext cx="2371072" cy="1410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9C4CF8-B772-4681-A358-F495BC66D14F}"/>
              </a:ext>
            </a:extLst>
          </p:cNvPr>
          <p:cNvSpPr txBox="1"/>
          <p:nvPr/>
        </p:nvSpPr>
        <p:spPr>
          <a:xfrm>
            <a:off x="4689413" y="4089027"/>
            <a:ext cx="3414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Kwan Lai, the guy that hired 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3B7A63-3BC8-4E7F-9791-26969361B22A}"/>
              </a:ext>
            </a:extLst>
          </p:cNvPr>
          <p:cNvSpPr txBox="1"/>
          <p:nvPr/>
        </p:nvSpPr>
        <p:spPr>
          <a:xfrm>
            <a:off x="4229641" y="5888332"/>
            <a:ext cx="1888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Then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A4019-577B-4897-A951-0626080D8ABF}"/>
              </a:ext>
            </a:extLst>
          </p:cNvPr>
          <p:cNvSpPr txBox="1"/>
          <p:nvPr/>
        </p:nvSpPr>
        <p:spPr>
          <a:xfrm>
            <a:off x="6599422" y="5872063"/>
            <a:ext cx="1888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Recent</a:t>
            </a:r>
          </a:p>
        </p:txBody>
      </p:sp>
    </p:spTree>
    <p:extLst>
      <p:ext uri="{BB962C8B-B14F-4D97-AF65-F5344CB8AC3E}">
        <p14:creationId xmlns:p14="http://schemas.microsoft.com/office/powerpoint/2010/main" val="27650496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2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20978-629C-0AEC-BA04-36FBADB4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I’m Teaching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AA950-FDB0-174A-F6A9-2747582A6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I’ve always been interested in outreach.</a:t>
            </a:r>
          </a:p>
          <a:p>
            <a:r>
              <a:rPr lang="en-US" sz="2000" dirty="0"/>
              <a:t>I’ve always been frustrated with the level of ignorance about (and sometimes hostility toward) science.</a:t>
            </a:r>
          </a:p>
          <a:p>
            <a:r>
              <a:rPr lang="en-US" sz="2000" dirty="0"/>
              <a:t>Studying bad science is often a good way to help understand good science.</a:t>
            </a:r>
          </a:p>
          <a:p>
            <a:pPr lvl="1"/>
            <a:r>
              <a:rPr lang="en-US" dirty="0"/>
              <a:t>I would not recommend this in other fields, e.g. brain surgery.  </a:t>
            </a:r>
            <a:endParaRPr lang="en-US" sz="2000" dirty="0"/>
          </a:p>
          <a:p>
            <a:r>
              <a:rPr lang="en-US" sz="2000" dirty="0"/>
              <a:t>Like many in science, I take public money, so I feel I have a responsibility to advise others of questionable results reported in the popular media, or even in scientific journals</a:t>
            </a:r>
          </a:p>
          <a:p>
            <a:pPr lvl="1"/>
            <a:r>
              <a:rPr lang="en-US" dirty="0"/>
              <a:t>i.e. give your opinion whether they want it or not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19B9E-83B1-A7CB-881F-AA302A6C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7B03B-1A8D-9233-F642-189FA0373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0476E-160C-1569-3727-FFDCD9D4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49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7AE81C-D432-0A26-A522-1D97AD779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students an understanding of what is and isn’t science.</a:t>
            </a:r>
          </a:p>
          <a:p>
            <a:r>
              <a:rPr lang="en-US" dirty="0"/>
              <a:t>Gain a basic understanding of errors and significance!</a:t>
            </a:r>
          </a:p>
          <a:p>
            <a:pPr lvl="1"/>
            <a:r>
              <a:rPr lang="en-US" dirty="0"/>
              <a:t>Misunderstanding the significance of results is one of the biggest problems in the media and the public</a:t>
            </a:r>
          </a:p>
          <a:p>
            <a:r>
              <a:rPr lang="en-US" dirty="0"/>
              <a:t>Learn some of the warning signs of bad science.</a:t>
            </a:r>
          </a:p>
          <a:p>
            <a:pPr lvl="1"/>
            <a:r>
              <a:rPr lang="en-US" dirty="0"/>
              <a:t>Good science turning bad</a:t>
            </a:r>
          </a:p>
          <a:p>
            <a:pPr lvl="1"/>
            <a:r>
              <a:rPr lang="en-US" dirty="0"/>
              <a:t>Good science that’s incorrectly reported.</a:t>
            </a:r>
          </a:p>
          <a:p>
            <a:pPr lvl="1"/>
            <a:r>
              <a:rPr lang="en-US" dirty="0"/>
              <a:t>Deliberate fraud</a:t>
            </a:r>
          </a:p>
          <a:p>
            <a:r>
              <a:rPr lang="en-US" dirty="0"/>
              <a:t>Learn some ways to improve your understanding</a:t>
            </a:r>
          </a:p>
          <a:p>
            <a:pPr lvl="1"/>
            <a:r>
              <a:rPr lang="en-US" dirty="0"/>
              <a:t>Accept that you can be fooled.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FE0A9-12EB-2CC4-34F4-B6C7BA6C4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ACFD8-4468-6F88-E66E-37AECD78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90834-0A77-E022-93EF-F0C626FC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563B0-0C13-32C4-8CC1-3AB346AC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259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9D53-02F6-D242-957E-CCBC8313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2AB3-8B01-C9A5-49EA-97AD4ECBB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9/24: Introduction and Goals</a:t>
            </a:r>
          </a:p>
          <a:p>
            <a:r>
              <a:rPr lang="en-US" dirty="0"/>
              <a:t>10/1 The Good:  Enlightened by Light</a:t>
            </a:r>
          </a:p>
          <a:p>
            <a:r>
              <a:rPr lang="en-US" dirty="0"/>
              <a:t>10/8: Lies, Damned Lies, and Statistics</a:t>
            </a:r>
          </a:p>
          <a:p>
            <a:r>
              <a:rPr lang="en-US" dirty="0"/>
              <a:t>10/15: Energy: No Such Thing as a Free Lunch</a:t>
            </a:r>
          </a:p>
          <a:p>
            <a:r>
              <a:rPr lang="en-US" dirty="0"/>
              <a:t>10/22: Bad Medicine</a:t>
            </a:r>
          </a:p>
          <a:p>
            <a:r>
              <a:rPr lang="en-US" dirty="0"/>
              <a:t>10/29: Criminally Bad Forensic Science</a:t>
            </a:r>
          </a:p>
          <a:p>
            <a:r>
              <a:rPr lang="en-US" dirty="0"/>
              <a:t>11/5: “Science” or Just Racism?</a:t>
            </a:r>
          </a:p>
          <a:p>
            <a:r>
              <a:rPr lang="en-US" dirty="0"/>
              <a:t>11/12: Satanic Panic and other Dangerously Bad Science</a:t>
            </a:r>
          </a:p>
          <a:p>
            <a:r>
              <a:rPr lang="en-US" dirty="0"/>
              <a:t>11/19: Spooky Bad Paranormal Studies</a:t>
            </a:r>
          </a:p>
          <a:p>
            <a:r>
              <a:rPr lang="en-US" dirty="0"/>
              <a:t>11/26: The Media and Science: Friends or Foes?</a:t>
            </a:r>
          </a:p>
          <a:p>
            <a:r>
              <a:rPr lang="en-US" dirty="0"/>
              <a:t>12/3: Science and Politics are a Dangerous Mixture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8A03B-02EC-B229-C1D0-4F0B6E9A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E4DCB-1EEB-DFA8-472A-0A398638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74BFC-C72D-8FFF-319A-1424562EE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45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4BE0DA-9686-FA50-3725-6722AE989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This course will be graded Pass/Fail</a:t>
            </a:r>
          </a:p>
          <a:p>
            <a:pPr lvl="1"/>
            <a:r>
              <a:rPr lang="en-US" sz="2000" dirty="0"/>
              <a:t>I don’t feel obligated to fail anyone, but..</a:t>
            </a:r>
          </a:p>
          <a:p>
            <a:r>
              <a:rPr lang="en-US" sz="2400" dirty="0"/>
              <a:t>It’s an interactive course, so attendance is mandatory</a:t>
            </a:r>
          </a:p>
          <a:p>
            <a:pPr lvl="1"/>
            <a:r>
              <a:rPr lang="en-US" sz="2000" dirty="0"/>
              <a:t>No more than two unexcused absences to pass!</a:t>
            </a:r>
          </a:p>
          <a:p>
            <a:r>
              <a:rPr lang="en-US" sz="2400" dirty="0"/>
              <a:t>In lieu of a midterm, you will write a short paper going into depth on one example of a erroneous scientific result.</a:t>
            </a:r>
          </a:p>
          <a:p>
            <a:r>
              <a:rPr lang="en-US" sz="2400" dirty="0"/>
              <a:t>The in class final will present a number of experimental scenarios, and you’ll be asked to identify potential sources of bias in the protocols and/or suggest improvements.</a:t>
            </a:r>
          </a:p>
          <a:p>
            <a:r>
              <a:rPr lang="en-US" sz="2400" dirty="0"/>
              <a:t>Grading</a:t>
            </a:r>
          </a:p>
          <a:p>
            <a:pPr lvl="1"/>
            <a:r>
              <a:rPr lang="en-US" sz="2000" dirty="0"/>
              <a:t>Class participation: 40%</a:t>
            </a:r>
          </a:p>
          <a:p>
            <a:pPr lvl="1"/>
            <a:r>
              <a:rPr lang="en-US" sz="2000" dirty="0"/>
              <a:t>Midterm paper: 30%</a:t>
            </a:r>
          </a:p>
          <a:p>
            <a:pPr lvl="1"/>
            <a:r>
              <a:rPr lang="en-US" sz="2000" dirty="0"/>
              <a:t>Final: 30%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4A82C-CE2B-EC92-CFA2-D063BDAA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7968-D992-989E-90AD-434BE986B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E1FAD-8C5A-B187-DA23-06ECFE76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5F3DD-E52A-3C43-5075-166526FB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042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8B17AA7-4F89-2E5B-D93D-F761ECA53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most part, we’re going to restrict ourselves to things that bear some resemblance to “good” science.</a:t>
            </a:r>
          </a:p>
          <a:p>
            <a:pPr lvl="1"/>
            <a:r>
              <a:rPr lang="en-US" dirty="0"/>
              <a:t>In many cases, things that were taken very seriously by the scientific community.</a:t>
            </a:r>
          </a:p>
          <a:p>
            <a:r>
              <a:rPr lang="en-US" dirty="0"/>
              <a:t>Except for the occasional comic relief, we’ll steer clear of truly crazy stuff</a:t>
            </a:r>
          </a:p>
          <a:p>
            <a:pPr lvl="1"/>
            <a:r>
              <a:rPr lang="en-US" dirty="0"/>
              <a:t>Flat Earth</a:t>
            </a:r>
          </a:p>
          <a:p>
            <a:pPr lvl="1"/>
            <a:r>
              <a:rPr lang="en-US" dirty="0"/>
              <a:t>Moon Landing Hoax</a:t>
            </a:r>
          </a:p>
          <a:p>
            <a:pPr lvl="1"/>
            <a:r>
              <a:rPr lang="en-US" dirty="0"/>
              <a:t>Hollow Earth</a:t>
            </a:r>
          </a:p>
          <a:p>
            <a:pPr lvl="1"/>
            <a:r>
              <a:rPr lang="en-US" dirty="0" err="1"/>
              <a:t>Velikovsky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F8A2D-1DAD-799B-8728-2C3EEE87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The Course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3CD6D-1C03-85C0-B93E-6A64F141C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FRS003-009, Fall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4532-235C-3741-6CC3-24E0CAF0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4C242-36FD-19BE-D71A-4219CE76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A356B-319B-4464-B0C8-0B3395D72F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3012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sz="2400" dirty="0">
                <a:latin typeface="Constantia" charset="0"/>
              </a:rPr>
              <a:t>The Good:</a:t>
            </a:r>
          </a:p>
          <a:p>
            <a:pPr lvl="1"/>
            <a:r>
              <a:rPr lang="en-US" sz="2000" dirty="0">
                <a:latin typeface="Constantia" charset="0"/>
              </a:rPr>
              <a:t>Make observations and measurements</a:t>
            </a:r>
          </a:p>
          <a:p>
            <a:pPr lvl="1"/>
            <a:r>
              <a:rPr lang="en-US" sz="2000" dirty="0">
                <a:latin typeface="Constantia" charset="0"/>
              </a:rPr>
              <a:t>Develop a model to explain these with the fewest possible variables and assumptions (must also be consistent with all existing data).</a:t>
            </a:r>
          </a:p>
          <a:p>
            <a:pPr lvl="1"/>
            <a:r>
              <a:rPr lang="en-US" sz="2000" dirty="0">
                <a:latin typeface="Constantia" charset="0"/>
              </a:rPr>
              <a:t>Investigate the predictions and consequences of this model.</a:t>
            </a:r>
          </a:p>
          <a:p>
            <a:r>
              <a:rPr lang="en-US" sz="2400" dirty="0">
                <a:latin typeface="Constantia" charset="0"/>
              </a:rPr>
              <a:t>The Bad</a:t>
            </a:r>
          </a:p>
          <a:p>
            <a:pPr lvl="1"/>
            <a:r>
              <a:rPr lang="en-US" sz="2000" dirty="0">
                <a:latin typeface="Constantia" charset="0"/>
              </a:rPr>
              <a:t>Like good science in principle, but lack of rigor and/or bias (intentional or unintentional) lead to erroneous conclusions.</a:t>
            </a:r>
          </a:p>
          <a:p>
            <a:pPr lvl="1"/>
            <a:r>
              <a:rPr lang="en-US" sz="2000" dirty="0">
                <a:latin typeface="Constantia" charset="0"/>
              </a:rPr>
              <a:t>Whether accidental or intentional, it can have grave consequences.</a:t>
            </a:r>
          </a:p>
          <a:p>
            <a:r>
              <a:rPr lang="en-US" sz="2400" dirty="0">
                <a:latin typeface="Constantia" charset="0"/>
              </a:rPr>
              <a:t>The Ugly</a:t>
            </a:r>
          </a:p>
          <a:p>
            <a:pPr lvl="1"/>
            <a:r>
              <a:rPr lang="en-US" sz="2000" dirty="0">
                <a:latin typeface="Constantia" charset="0"/>
              </a:rPr>
              <a:t>Propose theories or claim experimental results which cannot possibly be reconciled with significant body of real world data.</a:t>
            </a:r>
          </a:p>
          <a:p>
            <a:pPr lvl="1"/>
            <a:r>
              <a:rPr lang="en-US" sz="2000" dirty="0">
                <a:latin typeface="Constantia" charset="0"/>
              </a:rPr>
              <a:t>Can be the product of profound ignorance or deliberate fraud.</a:t>
            </a:r>
          </a:p>
          <a:p>
            <a:pPr lvl="1"/>
            <a:r>
              <a:rPr lang="en-US" sz="2000" dirty="0">
                <a:latin typeface="Constantia" charset="0"/>
              </a:rPr>
              <a:t>Aka </a:t>
            </a:r>
            <a:r>
              <a:rPr lang="ja-JP" altLang="en-US" sz="2000">
                <a:latin typeface="Constantia" charset="0"/>
              </a:rPr>
              <a:t>“</a:t>
            </a:r>
            <a:r>
              <a:rPr lang="en-US" sz="2000" dirty="0">
                <a:latin typeface="Constantia" charset="0"/>
              </a:rPr>
              <a:t>Crackpot Science</a:t>
            </a:r>
            <a:r>
              <a:rPr lang="ja-JP" altLang="en-US" sz="2000">
                <a:latin typeface="Constantia" charset="0"/>
              </a:rPr>
              <a:t>”</a:t>
            </a:r>
            <a:r>
              <a:rPr lang="en-US" sz="2000" dirty="0">
                <a:latin typeface="Constantia" charset="0"/>
              </a:rPr>
              <a:t>,  </a:t>
            </a:r>
            <a:r>
              <a:rPr lang="ja-JP" altLang="en-US" sz="2000">
                <a:latin typeface="Constantia" charset="0"/>
              </a:rPr>
              <a:t>“</a:t>
            </a:r>
            <a:r>
              <a:rPr lang="en-US" sz="2000" dirty="0">
                <a:latin typeface="Constantia" charset="0"/>
              </a:rPr>
              <a:t>Voodoo Science</a:t>
            </a:r>
            <a:r>
              <a:rPr lang="ja-JP" altLang="en-US" sz="2000">
                <a:latin typeface="Constantia" charset="0"/>
              </a:rPr>
              <a:t>”</a:t>
            </a:r>
            <a:r>
              <a:rPr lang="en-US" sz="2000" dirty="0">
                <a:latin typeface="Constantia" charset="0"/>
              </a:rPr>
              <a:t>, </a:t>
            </a:r>
            <a:r>
              <a:rPr lang="en-US" sz="2000" dirty="0" err="1">
                <a:latin typeface="Constantia" charset="0"/>
              </a:rPr>
              <a:t>etc</a:t>
            </a:r>
            <a:endParaRPr lang="en-US" sz="2000" dirty="0">
              <a:latin typeface="Constantia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dirty="0">
                <a:ea typeface="+mj-ea"/>
              </a:rPr>
              <a:t>Definition</a:t>
            </a:r>
            <a:r>
              <a:rPr lang="en-US" dirty="0">
                <a:ea typeface="+mj-ea"/>
              </a:rPr>
              <a:t>s…</a:t>
            </a:r>
            <a:endParaRPr dirty="0">
              <a:ea typeface="+mj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0999" y="2660900"/>
            <a:ext cx="7936715" cy="1382580"/>
          </a:xfrm>
          <a:prstGeom prst="roundRect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98130" y="2660900"/>
            <a:ext cx="441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C000"/>
                </a:solidFill>
              </a:rPr>
              <a:t>We’ll spend most of our time on this</a:t>
            </a:r>
          </a:p>
        </p:txBody>
      </p:sp>
      <p:sp>
        <p:nvSpPr>
          <p:cNvPr id="19462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FRS003-009, Fall 2025</a:t>
            </a:r>
          </a:p>
        </p:txBody>
      </p:sp>
      <p:sp>
        <p:nvSpPr>
          <p:cNvPr id="19463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43CE67B-C09E-454F-8AFF-D6088CAEF4DC}" type="slidenum">
              <a:rPr lang="en-US">
                <a:solidFill>
                  <a:schemeClr val="tx2"/>
                </a:solidFill>
              </a:rPr>
              <a:pPr eaLnBrk="1" hangingPunct="1"/>
              <a:t>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9464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Introduction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19980</TotalTime>
  <Words>2756</Words>
  <Application>Microsoft Macintosh PowerPoint</Application>
  <PresentationFormat>On-screen Show (4:3)</PresentationFormat>
  <Paragraphs>364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Constantia</vt:lpstr>
      <vt:lpstr>Symbol</vt:lpstr>
      <vt:lpstr>Wingdings 2</vt:lpstr>
      <vt:lpstr>Paper</vt:lpstr>
      <vt:lpstr>Science: The Good, the Bad, and the Ugly</vt:lpstr>
      <vt:lpstr>My Background</vt:lpstr>
      <vt:lpstr>PowerPoint Presentation</vt:lpstr>
      <vt:lpstr>Why I’m Teaching This Course</vt:lpstr>
      <vt:lpstr>Goals of this Course</vt:lpstr>
      <vt:lpstr>Lectures</vt:lpstr>
      <vt:lpstr>Grading</vt:lpstr>
      <vt:lpstr>Scope of The Course</vt:lpstr>
      <vt:lpstr>Definitions…</vt:lpstr>
      <vt:lpstr>How Scientific Discovery Works</vt:lpstr>
      <vt:lpstr>Science: Myth vs. Reality</vt:lpstr>
      <vt:lpstr>Science vs. Technology</vt:lpstr>
      <vt:lpstr>Incorrect Results in Science</vt:lpstr>
      <vt:lpstr>The Importance of Blinding</vt:lpstr>
      <vt:lpstr>Evidence of Bias</vt:lpstr>
      <vt:lpstr>What does Double Blind Mean?</vt:lpstr>
      <vt:lpstr>Course Text</vt:lpstr>
      <vt:lpstr>Bob’s Seven Indicators of Voodoo Science</vt:lpstr>
      <vt:lpstr>Example: N-Rays</vt:lpstr>
      <vt:lpstr>Other Good Texts…</vt:lpstr>
      <vt:lpstr>Defense of "fringe" science</vt:lpstr>
      <vt:lpstr>Some Things to Remember</vt:lpstr>
      <vt:lpstr>Backup Slides</vt:lpstr>
      <vt:lpstr>Blinding Techniques</vt:lpstr>
      <vt:lpstr>Another Easy Example: Muon g-2*</vt:lpstr>
      <vt:lpstr>The result</vt:lpstr>
      <vt:lpstr>Sometimes it’s Harder</vt:lpstr>
    </vt:vector>
  </TitlesOfParts>
  <Company>Fermilab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1332</cp:revision>
  <dcterms:created xsi:type="dcterms:W3CDTF">2003-09-15T21:58:19Z</dcterms:created>
  <dcterms:modified xsi:type="dcterms:W3CDTF">2025-09-24T14:34:13Z</dcterms:modified>
</cp:coreProperties>
</file>